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90" r:id="rId3"/>
  </p:sldMasterIdLst>
  <p:notesMasterIdLst>
    <p:notesMasterId r:id="rId24"/>
  </p:notesMasterIdLst>
  <p:sldIdLst>
    <p:sldId id="257" r:id="rId4"/>
    <p:sldId id="270" r:id="rId5"/>
    <p:sldId id="282" r:id="rId6"/>
    <p:sldId id="259" r:id="rId7"/>
    <p:sldId id="263" r:id="rId8"/>
    <p:sldId id="271" r:id="rId9"/>
    <p:sldId id="261" r:id="rId10"/>
    <p:sldId id="267" r:id="rId11"/>
    <p:sldId id="265" r:id="rId12"/>
    <p:sldId id="264" r:id="rId13"/>
    <p:sldId id="281" r:id="rId14"/>
    <p:sldId id="260" r:id="rId15"/>
    <p:sldId id="279" r:id="rId16"/>
    <p:sldId id="272" r:id="rId17"/>
    <p:sldId id="280" r:id="rId18"/>
    <p:sldId id="274" r:id="rId19"/>
    <p:sldId id="275" r:id="rId20"/>
    <p:sldId id="276" r:id="rId21"/>
    <p:sldId id="277" r:id="rId22"/>
    <p:sldId id="278"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dtechnologie" initials="w" lastIdx="2" clrIdx="0">
    <p:extLst>
      <p:ext uri="{19B8F6BF-5375-455C-9EA6-DF929625EA0E}">
        <p15:presenceInfo xmlns:p15="http://schemas.microsoft.com/office/powerpoint/2012/main" userId="wildtechnologi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0000"/>
    <a:srgbClr val="C00000"/>
    <a:srgbClr val="FF7C8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4434" autoAdjust="0"/>
  </p:normalViewPr>
  <p:slideViewPr>
    <p:cSldViewPr snapToGrid="0">
      <p:cViewPr varScale="1">
        <p:scale>
          <a:sx n="69" d="100"/>
          <a:sy n="69" d="100"/>
        </p:scale>
        <p:origin x="70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964BFD-D358-428F-B079-2C49085497D7}" type="datetimeFigureOut">
              <a:rPr lang="fr-FR" smtClean="0"/>
              <a:pPr/>
              <a:t>07/01/2019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415A31-9D1F-41C1-BD53-7BD3B34D0A0C}" type="slidenum">
              <a:rPr lang="fr-FR" smtClean="0"/>
              <a:pPr/>
              <a:t>‹N°›</a:t>
            </a:fld>
            <a:endParaRPr lang="fr-FR"/>
          </a:p>
        </p:txBody>
      </p:sp>
    </p:spTree>
    <p:extLst>
      <p:ext uri="{BB962C8B-B14F-4D97-AF65-F5344CB8AC3E}">
        <p14:creationId xmlns:p14="http://schemas.microsoft.com/office/powerpoint/2010/main" val="3404516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Honorable assistance, </a:t>
            </a:r>
            <a:r>
              <a:rPr lang="fr-FR" sz="1200" kern="1200" dirty="0" err="1" smtClean="0">
                <a:solidFill>
                  <a:schemeClr val="tx1"/>
                </a:solidFill>
                <a:effectLst/>
                <a:latin typeface="+mn-lt"/>
                <a:ea typeface="+mn-ea"/>
                <a:cs typeface="+mn-cs"/>
              </a:rPr>
              <a:t>perfmettez</a:t>
            </a:r>
            <a:r>
              <a:rPr lang="fr-FR" sz="1200" kern="1200" baseline="0" dirty="0" smtClean="0">
                <a:solidFill>
                  <a:schemeClr val="tx1"/>
                </a:solidFill>
                <a:effectLst/>
                <a:latin typeface="+mn-lt"/>
                <a:ea typeface="+mn-ea"/>
                <a:cs typeface="+mn-cs"/>
              </a:rPr>
              <a:t> de vous </a:t>
            </a:r>
            <a:r>
              <a:rPr lang="fr-FR" sz="1200" kern="1200" baseline="0" dirty="0" err="1" smtClean="0">
                <a:solidFill>
                  <a:schemeClr val="tx1"/>
                </a:solidFill>
                <a:effectLst/>
                <a:latin typeface="+mn-lt"/>
                <a:ea typeface="+mn-ea"/>
                <a:cs typeface="+mn-cs"/>
              </a:rPr>
              <a:t>presenter</a:t>
            </a:r>
            <a:r>
              <a:rPr lang="fr-FR" sz="1200" kern="1200" baseline="0" dirty="0" smtClean="0">
                <a:solidFill>
                  <a:schemeClr val="tx1"/>
                </a:solidFill>
                <a:effectLst/>
                <a:latin typeface="+mn-lt"/>
                <a:ea typeface="+mn-ea"/>
                <a:cs typeface="+mn-cs"/>
              </a:rPr>
              <a:t> les </a:t>
            </a:r>
            <a:r>
              <a:rPr lang="fr-FR" sz="1200" kern="1200" baseline="0" dirty="0" err="1" smtClean="0">
                <a:solidFill>
                  <a:schemeClr val="tx1"/>
                </a:solidFill>
                <a:effectLst/>
                <a:latin typeface="+mn-lt"/>
                <a:ea typeface="+mn-ea"/>
                <a:cs typeface="+mn-cs"/>
              </a:rPr>
              <a:t>sinceres</a:t>
            </a:r>
            <a:r>
              <a:rPr lang="fr-FR" sz="1200" kern="1200" baseline="0" dirty="0" smtClean="0">
                <a:solidFill>
                  <a:schemeClr val="tx1"/>
                </a:solidFill>
                <a:effectLst/>
                <a:latin typeface="+mn-lt"/>
                <a:ea typeface="+mn-ea"/>
                <a:cs typeface="+mn-cs"/>
              </a:rPr>
              <a:t> excuses de DR </a:t>
            </a:r>
            <a:r>
              <a:rPr lang="fr-FR" sz="1200" kern="1200" baseline="0" dirty="0" err="1" smtClean="0">
                <a:solidFill>
                  <a:schemeClr val="tx1"/>
                </a:solidFill>
                <a:effectLst/>
                <a:latin typeface="+mn-lt"/>
                <a:ea typeface="+mn-ea"/>
                <a:cs typeface="+mn-cs"/>
              </a:rPr>
              <a:t>gharbi</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najat</a:t>
            </a:r>
            <a:r>
              <a:rPr lang="fr-FR" sz="1200" kern="1200" baseline="0" dirty="0" smtClean="0">
                <a:solidFill>
                  <a:schemeClr val="tx1"/>
                </a:solidFill>
                <a:effectLst/>
                <a:latin typeface="+mn-lt"/>
                <a:ea typeface="+mn-ea"/>
                <a:cs typeface="+mn-cs"/>
              </a:rPr>
              <a:t> chef de DSSU qui n a pas pu </a:t>
            </a:r>
            <a:r>
              <a:rPr lang="fr-FR" sz="1200" kern="1200" baseline="0" dirty="0" err="1" smtClean="0">
                <a:solidFill>
                  <a:schemeClr val="tx1"/>
                </a:solidFill>
                <a:effectLst/>
                <a:latin typeface="+mn-lt"/>
                <a:ea typeface="+mn-ea"/>
                <a:cs typeface="+mn-cs"/>
              </a:rPr>
              <a:t>etre</a:t>
            </a:r>
            <a:r>
              <a:rPr lang="fr-FR" sz="1200" kern="1200" baseline="0" dirty="0" smtClean="0">
                <a:solidFill>
                  <a:schemeClr val="tx1"/>
                </a:solidFill>
                <a:effectLst/>
                <a:latin typeface="+mn-lt"/>
                <a:ea typeface="+mn-ea"/>
                <a:cs typeface="+mn-cs"/>
              </a:rPr>
              <a:t> parmi nous en raison d un </a:t>
            </a:r>
            <a:r>
              <a:rPr lang="fr-FR" sz="1200" kern="1200" baseline="0" dirty="0" err="1" smtClean="0">
                <a:solidFill>
                  <a:schemeClr val="tx1"/>
                </a:solidFill>
                <a:effectLst/>
                <a:latin typeface="+mn-lt"/>
                <a:ea typeface="+mn-ea"/>
                <a:cs typeface="+mn-cs"/>
              </a:rPr>
              <a:t>deplacement</a:t>
            </a:r>
            <a:r>
              <a:rPr lang="fr-FR" sz="1200" kern="1200" baseline="0" dirty="0" smtClean="0">
                <a:solidFill>
                  <a:schemeClr val="tx1"/>
                </a:solidFill>
                <a:effectLst/>
                <a:latin typeface="+mn-lt"/>
                <a:ea typeface="+mn-ea"/>
                <a:cs typeface="+mn-cs"/>
              </a:rPr>
              <a:t> hors rabat quant a moi  , j ai l </a:t>
            </a:r>
            <a:r>
              <a:rPr lang="fr-FR" sz="1200" kern="1200" baseline="0" dirty="0" err="1" smtClean="0">
                <a:solidFill>
                  <a:schemeClr val="tx1"/>
                </a:solidFill>
                <a:effectLst/>
                <a:latin typeface="+mn-lt"/>
                <a:ea typeface="+mn-ea"/>
                <a:cs typeface="+mn-cs"/>
              </a:rPr>
              <a:t>honnheur</a:t>
            </a:r>
            <a:r>
              <a:rPr lang="fr-FR" sz="1200" kern="1200" baseline="0" dirty="0" smtClean="0">
                <a:solidFill>
                  <a:schemeClr val="tx1"/>
                </a:solidFill>
                <a:effectLst/>
                <a:latin typeface="+mn-lt"/>
                <a:ea typeface="+mn-ea"/>
                <a:cs typeface="+mn-cs"/>
              </a:rPr>
              <a:t> de participer a ce </a:t>
            </a:r>
            <a:r>
              <a:rPr lang="fr-FR" sz="1200" kern="1200" baseline="0" dirty="0" err="1" smtClean="0">
                <a:solidFill>
                  <a:schemeClr val="tx1"/>
                </a:solidFill>
                <a:effectLst/>
                <a:latin typeface="+mn-lt"/>
                <a:ea typeface="+mn-ea"/>
                <a:cs typeface="+mn-cs"/>
              </a:rPr>
              <a:t>seminaire</a:t>
            </a:r>
            <a:r>
              <a:rPr lang="fr-FR" sz="1200" kern="1200" baseline="0" dirty="0" smtClean="0">
                <a:solidFill>
                  <a:schemeClr val="tx1"/>
                </a:solidFill>
                <a:effectLst/>
                <a:latin typeface="+mn-lt"/>
                <a:ea typeface="+mn-ea"/>
                <a:cs typeface="+mn-cs"/>
              </a:rPr>
              <a:t> international  qui aborde un </a:t>
            </a:r>
            <a:r>
              <a:rPr lang="fr-FR" sz="1200" kern="1200" baseline="0" dirty="0" err="1" smtClean="0">
                <a:solidFill>
                  <a:schemeClr val="tx1"/>
                </a:solidFill>
                <a:effectLst/>
                <a:latin typeface="+mn-lt"/>
                <a:ea typeface="+mn-ea"/>
                <a:cs typeface="+mn-cs"/>
              </a:rPr>
              <a:t>theme</a:t>
            </a:r>
            <a:r>
              <a:rPr lang="fr-FR" sz="1200" kern="1200" baseline="0" dirty="0" smtClean="0">
                <a:solidFill>
                  <a:schemeClr val="tx1"/>
                </a:solidFill>
                <a:effectLst/>
                <a:latin typeface="+mn-lt"/>
                <a:ea typeface="+mn-ea"/>
                <a:cs typeface="+mn-cs"/>
              </a:rPr>
              <a:t> d importance capitale  </a:t>
            </a:r>
            <a:r>
              <a:rPr lang="fr-FR" sz="1200" kern="1200" baseline="0" dirty="0" err="1" smtClean="0">
                <a:solidFill>
                  <a:schemeClr val="tx1"/>
                </a:solidFill>
                <a:effectLst/>
                <a:latin typeface="+mn-lt"/>
                <a:ea typeface="+mn-ea"/>
                <a:cs typeface="+mn-cs"/>
              </a:rPr>
              <a:t>qu</a:t>
            </a:r>
            <a:r>
              <a:rPr lang="fr-FR" sz="1200" kern="1200" baseline="0" dirty="0" smtClean="0">
                <a:solidFill>
                  <a:schemeClr val="tx1"/>
                </a:solidFill>
                <a:effectLst/>
                <a:latin typeface="+mn-lt"/>
                <a:ea typeface="+mn-ea"/>
                <a:cs typeface="+mn-cs"/>
              </a:rPr>
              <a:t> est l </a:t>
            </a:r>
            <a:r>
              <a:rPr lang="fr-FR" sz="1200" kern="1200" baseline="0" dirty="0" err="1" smtClean="0">
                <a:solidFill>
                  <a:schemeClr val="tx1"/>
                </a:solidFill>
                <a:effectLst/>
                <a:latin typeface="+mn-lt"/>
                <a:ea typeface="+mn-ea"/>
                <a:cs typeface="+mn-cs"/>
              </a:rPr>
              <a:t>education</a:t>
            </a:r>
            <a:r>
              <a:rPr lang="fr-FR" sz="1200" kern="1200" baseline="0" dirty="0" smtClean="0">
                <a:solidFill>
                  <a:schemeClr val="tx1"/>
                </a:solidFill>
                <a:effectLst/>
                <a:latin typeface="+mn-lt"/>
                <a:ea typeface="+mn-ea"/>
                <a:cs typeface="+mn-cs"/>
              </a:rPr>
              <a:t> inclusive</a:t>
            </a:r>
            <a:endParaRPr lang="fr-FR"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a:t>
            </a:fld>
            <a:endParaRPr lang="fr-FR" dirty="0">
              <a:solidFill>
                <a:prstClr val="black"/>
              </a:solidFill>
            </a:endParaRPr>
          </a:p>
        </p:txBody>
      </p:sp>
    </p:spTree>
    <p:extLst>
      <p:ext uri="{BB962C8B-B14F-4D97-AF65-F5344CB8AC3E}">
        <p14:creationId xmlns:p14="http://schemas.microsoft.com/office/powerpoint/2010/main" val="2766075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r>
              <a:rPr lang="fr-FR" dirty="0" smtClean="0"/>
              <a:t>les enfants en situation d’handicap ont besoin d'être en bonne santé pour </a:t>
            </a:r>
            <a:r>
              <a:rPr lang="fr-FR" dirty="0" err="1" smtClean="0"/>
              <a:t>povoir</a:t>
            </a:r>
            <a:r>
              <a:rPr lang="fr-FR" baseline="0" dirty="0" smtClean="0"/>
              <a:t> </a:t>
            </a:r>
            <a:r>
              <a:rPr lang="fr-FR" baseline="0" dirty="0" err="1" smtClean="0"/>
              <a:t>etre</a:t>
            </a:r>
            <a:r>
              <a:rPr lang="fr-FR" baseline="0" dirty="0" smtClean="0"/>
              <a:t> scolarisés d ou la </a:t>
            </a:r>
            <a:r>
              <a:rPr lang="fr-FR" baseline="0" dirty="0" err="1" smtClean="0"/>
              <a:t>necessitéd</a:t>
            </a:r>
            <a:r>
              <a:rPr lang="fr-FR" baseline="0" dirty="0" smtClean="0"/>
              <a:t> une bonne prise en charge sanitaire </a:t>
            </a:r>
            <a:r>
              <a:rPr lang="fr-FR" baseline="0" dirty="0" err="1" smtClean="0"/>
              <a:t>integrée</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10</a:t>
            </a:fld>
            <a:endParaRPr lang="fr-FR" dirty="0">
              <a:solidFill>
                <a:prstClr val="black"/>
              </a:solidFill>
            </a:endParaRPr>
          </a:p>
        </p:txBody>
      </p:sp>
    </p:spTree>
    <p:extLst>
      <p:ext uri="{BB962C8B-B14F-4D97-AF65-F5344CB8AC3E}">
        <p14:creationId xmlns:p14="http://schemas.microsoft.com/office/powerpoint/2010/main" val="416495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pPr algn="just">
              <a:spcAft>
                <a:spcPts val="0"/>
              </a:spcAft>
            </a:pPr>
            <a:r>
              <a:rPr lang="fr-FR" sz="1200" dirty="0" smtClean="0">
                <a:effectLst/>
                <a:latin typeface="Times New Roman"/>
                <a:ea typeface="Cambria"/>
                <a:cs typeface="Cambria"/>
              </a:rPr>
              <a:t> </a:t>
            </a:r>
            <a:r>
              <a:rPr lang="fr-FR" sz="1100" dirty="0" smtClean="0">
                <a:effectLst/>
                <a:latin typeface="Cambria"/>
                <a:ea typeface="Cambria"/>
                <a:cs typeface="Cambria"/>
              </a:rPr>
              <a:t>le Ministère de la santé a toujours eu le souci de fournir aux enfants et jeunes  en situation de Handicap des services de santé de qualité et de leur faciliter l’accès à ces services par divers programmes de prévention ( vaccination…) , de dépistage ( dépistage néonatale de l’ hypothyroïdie congénitale , dépistage des troubles visuels et auditifs,,,) , de prise en charge , de réhabilitation avec différents plans stratégiques notamment le plan National de Santé et le Handicap 2015-2021 , le plan Stratégique National de Promotion de la Santé Mentale des Enfants des Adolescents et des jeunes  ; et surtout dans le cadre du plan d’action du programme de la  Santé Scolaire et Universitaire qui intègre la santé des élèves des classes de l’éducation inclusive </a:t>
            </a:r>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11</a:t>
            </a:fld>
            <a:endParaRPr lang="fr-FR" dirty="0">
              <a:solidFill>
                <a:prstClr val="black"/>
              </a:solidFill>
            </a:endParaRPr>
          </a:p>
        </p:txBody>
      </p:sp>
    </p:spTree>
    <p:extLst>
      <p:ext uri="{BB962C8B-B14F-4D97-AF65-F5344CB8AC3E}">
        <p14:creationId xmlns:p14="http://schemas.microsoft.com/office/powerpoint/2010/main" val="610357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dirty="0" smtClean="0"/>
              <a:t>Par ailleurs, </a:t>
            </a:r>
            <a:r>
              <a:rPr lang="fr-FR" dirty="0" smtClean="0"/>
              <a:t>dans le cadre des activités du programme de la santé scolaire et universitaire , les élèves des classes d’éducation inclusive ont intégré la population cible de la  visite médicale systématique et peuvent bénéficier de toute les activités et les services dont bénéficient les élèves lors de la campagne nationale de dépistage et de prise en charge des problèmes de santé des élèves qui se déroule chaque premier trimestre de la rentrée scolaire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Visite médicale systématique des élèves (VMS) : 1-1-1. Population cible : Sont assujettis à cet examen : õ Les enfants nouvellement inscrits en préscolaire entre l’âge de 4 à 6 ans. õ Les élèves de la 1ère année de l’enseignement primaire; õ Les élèves de la 1 ère année du collège. 1-1-2. Définition et objectifs : Il s'agit d'un examen physique complet de l’état de santé de l’élève, dont les résultats et les observations sont consignés dans le livret médical scolaire qui constitue un document technique précieux de l’élève et qui doit le suivre durant toute sa scolarité. Cet examen qui doit être effectué au premier trimestre de l’année scolaire a pour objectifs de : õ Surveiller la croissance staturo-pondérale ; õ Dépister les malformations, les affections et les troubles ; õ Détecter les troubles du développement pubertaire ; õ Apprécier l’aptitude de l’élève à la pratique de l'éducation physique. 1-1-3. Contenu de l’examen : Cet examen constitue un bilan général de l’état de santé de l’élève c’est à dire un examen minutieux de tous les appareils en particulier : cardio-vasculaire, 13 pleuropulmonaire, ophtalmologique, ORL, urogénital, bucco-dentaire, dermatologique …tout en mettant l’accent sur les affections ou les problèmes de santé en fonction de l’âge de l’enfant, ainsi: õ Pour les enfants du préscolaire, l'examen doit être axé essentiellement sur le dépistage des pathologies et malformations congénitales et acquises, des troubles sensoriels et orthophoniques, des troubles du développement psychomoteur, des troubles du comportement, la surveillance de la croissance staturo-pondérale… õ Pour les élèves de la première année de l'enseignement fondamental, on recherchera essentiellement les pathologies congénitales, les déficiences sensorielles, les troubles orthophoniques, les troubles du comportement, les difficultés scolaires, les troubles de la croissance staturo-pondérale, ectopie testiculaire… õ Pour les élèves de la première année du collège l’examen insistera sur le développement pubertaire, les conduites addictives les pathologies acquises (RAA…), les troubles neuropsychiatriques…</a:t>
            </a:r>
          </a:p>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12</a:t>
            </a:fld>
            <a:endParaRPr lang="fr-FR" dirty="0">
              <a:solidFill>
                <a:prstClr val="black"/>
              </a:solidFill>
            </a:endParaRPr>
          </a:p>
        </p:txBody>
      </p:sp>
    </p:spTree>
    <p:extLst>
      <p:ext uri="{BB962C8B-B14F-4D97-AF65-F5344CB8AC3E}">
        <p14:creationId xmlns:p14="http://schemas.microsoft.com/office/powerpoint/2010/main" val="2966689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r>
              <a:rPr lang="fr-FR" dirty="0" smtClean="0"/>
              <a:t>les structures de prise en charge des personnes en situation d’handicap sont réparties comme suit :</a:t>
            </a:r>
          </a:p>
          <a:p>
            <a:r>
              <a:rPr lang="fr-FR" dirty="0" smtClean="0"/>
              <a:t>15 centres régionaux d’appareillage orthopédiques dont 11 comportent aussi des services relatifs à la rééducation ( kinésithérapie, orthophonie, orthoptie, et psychomotricité) , nommés Centres Intégrés Régionaux d’Appareillage orthopédique et de Rééducation (CIRAR), les 4 autres centres comportent uniquement des ateliers des ateliers d’appareillage orthopédique,</a:t>
            </a:r>
          </a:p>
          <a:p>
            <a:r>
              <a:rPr lang="fr-FR" dirty="0" smtClean="0"/>
              <a:t>       Autres CIRAR sont en cours de cours de construction et/ou en cours        d’équipement ( Settat, Taroudant, Meknès….);</a:t>
            </a:r>
          </a:p>
          <a:p>
            <a:r>
              <a:rPr lang="fr-FR" dirty="0" smtClean="0"/>
              <a:t>Centres régionaux et provinciaux de rééducation ;</a:t>
            </a:r>
          </a:p>
          <a:p>
            <a:r>
              <a:rPr lang="fr-FR" dirty="0" smtClean="0"/>
              <a:t>94 unités de Kinésithérapie , 40 unités d’orthophonie , 23 unités d’orthoptie et 21 unités de psychomotricité intégrées dans les hôpitaux régionaux et provinciaux;</a:t>
            </a:r>
          </a:p>
          <a:p>
            <a:r>
              <a:rPr lang="fr-FR" dirty="0" smtClean="0"/>
              <a:t>Existence des services de rééducation au niveau de 5 Centres Hospitaliers Universitaires ( Fès , Oujda , Casablanca, Marrakech et Salé ) ;</a:t>
            </a:r>
          </a:p>
          <a:p>
            <a:r>
              <a:rPr lang="fr-FR" dirty="0" smtClean="0"/>
              <a:t>Existence de deux centres de formation en orthopédie ( Marrakech et Meknès)</a:t>
            </a:r>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13</a:t>
            </a:fld>
            <a:endParaRPr lang="fr-FR" dirty="0">
              <a:solidFill>
                <a:prstClr val="black"/>
              </a:solidFill>
            </a:endParaRPr>
          </a:p>
        </p:txBody>
      </p:sp>
    </p:spTree>
    <p:extLst>
      <p:ext uri="{BB962C8B-B14F-4D97-AF65-F5344CB8AC3E}">
        <p14:creationId xmlns:p14="http://schemas.microsoft.com/office/powerpoint/2010/main" val="2966689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r>
              <a:rPr lang="fr-FR" dirty="0" smtClean="0"/>
              <a:t>En matière des ressources humaines spécialisées dans le domaine de la réhabilitation , un total de 925 professionnels de santé spécialisés en réhabilitation ( Médecins physiques et de réadaptation, orthoprothésistes, kinésithérapeutes, psychomotriciens ,orthophonistes et orthoptistes ) assurent des soins de réadaptions au profit des patients présentant des déficiences et/ou d’incapacités .</a:t>
            </a:r>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14</a:t>
            </a:fld>
            <a:endParaRPr lang="fr-FR" dirty="0">
              <a:solidFill>
                <a:prstClr val="black"/>
              </a:solidFill>
            </a:endParaRPr>
          </a:p>
        </p:txBody>
      </p:sp>
    </p:spTree>
    <p:extLst>
      <p:ext uri="{BB962C8B-B14F-4D97-AF65-F5344CB8AC3E}">
        <p14:creationId xmlns:p14="http://schemas.microsoft.com/office/powerpoint/2010/main" val="2966689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15</a:t>
            </a:fld>
            <a:endParaRPr lang="fr-FR" dirty="0">
              <a:solidFill>
                <a:prstClr val="black"/>
              </a:solidFill>
            </a:endParaRPr>
          </a:p>
        </p:txBody>
      </p:sp>
    </p:spTree>
    <p:extLst>
      <p:ext uri="{BB962C8B-B14F-4D97-AF65-F5344CB8AC3E}">
        <p14:creationId xmlns:p14="http://schemas.microsoft.com/office/powerpoint/2010/main" val="2966689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16</a:t>
            </a:fld>
            <a:endParaRPr lang="fr-FR" dirty="0">
              <a:solidFill>
                <a:prstClr val="black"/>
              </a:solidFill>
            </a:endParaRPr>
          </a:p>
        </p:txBody>
      </p:sp>
    </p:spTree>
    <p:extLst>
      <p:ext uri="{BB962C8B-B14F-4D97-AF65-F5344CB8AC3E}">
        <p14:creationId xmlns:p14="http://schemas.microsoft.com/office/powerpoint/2010/main" val="29666899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17</a:t>
            </a:fld>
            <a:endParaRPr lang="fr-FR" dirty="0">
              <a:solidFill>
                <a:prstClr val="black"/>
              </a:solidFill>
            </a:endParaRPr>
          </a:p>
        </p:txBody>
      </p:sp>
    </p:spTree>
    <p:extLst>
      <p:ext uri="{BB962C8B-B14F-4D97-AF65-F5344CB8AC3E}">
        <p14:creationId xmlns:p14="http://schemas.microsoft.com/office/powerpoint/2010/main" val="2443291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18</a:t>
            </a:fld>
            <a:endParaRPr lang="fr-FR" dirty="0">
              <a:solidFill>
                <a:prstClr val="black"/>
              </a:solidFill>
            </a:endParaRPr>
          </a:p>
        </p:txBody>
      </p:sp>
    </p:spTree>
    <p:extLst>
      <p:ext uri="{BB962C8B-B14F-4D97-AF65-F5344CB8AC3E}">
        <p14:creationId xmlns:p14="http://schemas.microsoft.com/office/powerpoint/2010/main" val="1349272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19</a:t>
            </a:fld>
            <a:endParaRPr lang="fr-FR" dirty="0">
              <a:solidFill>
                <a:prstClr val="black"/>
              </a:solidFill>
            </a:endParaRPr>
          </a:p>
        </p:txBody>
      </p:sp>
    </p:spTree>
    <p:extLst>
      <p:ext uri="{BB962C8B-B14F-4D97-AF65-F5344CB8AC3E}">
        <p14:creationId xmlns:p14="http://schemas.microsoft.com/office/powerpoint/2010/main" val="296159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r>
              <a:rPr lang="fr-FR" dirty="0" smtClean="0"/>
              <a:t>Pour</a:t>
            </a:r>
            <a:r>
              <a:rPr lang="fr-FR" baseline="0" dirty="0" smtClean="0"/>
              <a:t>  cette </a:t>
            </a:r>
            <a:r>
              <a:rPr lang="fr-FR" baseline="0" dirty="0" err="1" smtClean="0"/>
              <a:t>presentation</a:t>
            </a:r>
            <a:r>
              <a:rPr lang="fr-FR" baseline="0" dirty="0" smtClean="0"/>
              <a:t>, nous allons adopter le plan suivant</a:t>
            </a:r>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2</a:t>
            </a:fld>
            <a:endParaRPr lang="fr-FR" dirty="0">
              <a:solidFill>
                <a:prstClr val="black"/>
              </a:solidFill>
            </a:endParaRPr>
          </a:p>
        </p:txBody>
      </p:sp>
    </p:spTree>
    <p:extLst>
      <p:ext uri="{BB962C8B-B14F-4D97-AF65-F5344CB8AC3E}">
        <p14:creationId xmlns:p14="http://schemas.microsoft.com/office/powerpoint/2010/main" val="2653828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Les enfants en situation de handicapa</a:t>
            </a:r>
            <a:r>
              <a:rPr lang="fr-FR" sz="1200" kern="1200" baseline="0" dirty="0" smtClean="0">
                <a:solidFill>
                  <a:schemeClr val="tx1"/>
                </a:solidFill>
                <a:effectLst/>
                <a:latin typeface="+mn-lt"/>
                <a:ea typeface="+mn-ea"/>
                <a:cs typeface="+mn-cs"/>
              </a:rPr>
              <a:t> l instar des PSH</a:t>
            </a:r>
            <a:r>
              <a:rPr lang="fr-FR" sz="1200" kern="1200" dirty="0" smtClean="0">
                <a:solidFill>
                  <a:schemeClr val="tx1"/>
                </a:solidFill>
                <a:effectLst/>
                <a:latin typeface="+mn-lt"/>
                <a:ea typeface="+mn-ea"/>
                <a:cs typeface="+mn-cs"/>
              </a:rPr>
              <a:t> ne doivent pas </a:t>
            </a:r>
            <a:r>
              <a:rPr lang="fr-FR" dirty="0" smtClean="0"/>
              <a:t>personne en situation de handicap (</a:t>
            </a:r>
            <a:r>
              <a:rPr lang="fr-FR" dirty="0" err="1" smtClean="0"/>
              <a:t>PSH</a:t>
            </a:r>
            <a:r>
              <a:rPr lang="fr-FR" sz="1200" kern="1200" dirty="0" err="1" smtClean="0">
                <a:solidFill>
                  <a:schemeClr val="tx1"/>
                </a:solidFill>
                <a:effectLst/>
                <a:latin typeface="+mn-lt"/>
                <a:ea typeface="+mn-ea"/>
                <a:cs typeface="+mn-cs"/>
              </a:rPr>
              <a:t>être</a:t>
            </a:r>
            <a:r>
              <a:rPr lang="fr-FR" sz="1200" kern="1200" dirty="0" smtClean="0">
                <a:solidFill>
                  <a:schemeClr val="tx1"/>
                </a:solidFill>
                <a:effectLst/>
                <a:latin typeface="+mn-lt"/>
                <a:ea typeface="+mn-ea"/>
                <a:cs typeface="+mn-cs"/>
              </a:rPr>
              <a:t> traités ni considérés comme des bénéficiaires de la </a:t>
            </a:r>
            <a:r>
              <a:rPr lang="fr-FR" sz="1200" kern="1200" dirty="0" err="1" smtClean="0">
                <a:solidFill>
                  <a:schemeClr val="tx1"/>
                </a:solidFill>
                <a:effectLst/>
                <a:latin typeface="+mn-lt"/>
                <a:ea typeface="+mn-ea"/>
                <a:cs typeface="+mn-cs"/>
              </a:rPr>
              <a:t>chariité</a:t>
            </a:r>
            <a:r>
              <a:rPr lang="fr-FR" sz="1200" kern="1200" dirty="0" smtClean="0">
                <a:solidFill>
                  <a:schemeClr val="tx1"/>
                </a:solidFill>
                <a:effectLst/>
                <a:latin typeface="+mn-lt"/>
                <a:ea typeface="+mn-ea"/>
                <a:cs typeface="+mn-cs"/>
              </a:rPr>
              <a:t>, </a:t>
            </a:r>
          </a:p>
          <a:p>
            <a:pPr marL="285750" indent="-285750" algn="just">
              <a:spcBef>
                <a:spcPts val="600"/>
              </a:spcBef>
              <a:spcAft>
                <a:spcPts val="600"/>
              </a:spcAft>
              <a:buFont typeface="Arial" pitchFamily="34" charset="0"/>
              <a:buChar char="•"/>
            </a:pPr>
            <a:r>
              <a:rPr lang="fr-FR" dirty="0" smtClean="0"/>
              <a:t>Au Maroc d’aujourd’hui, toute ) a le droit à une prise en charge médicale adaptée à sa condition et sans aucune discrimination                                                                                                                                                                                                                                                                                                                                                                                                                                tel que stipulé dans la nouvelle constitution de 2011, </a:t>
            </a:r>
            <a:r>
              <a:rPr lang="fr-FR" dirty="0" smtClean="0">
                <a:solidFill>
                  <a:schemeClr val="accent5">
                    <a:lumMod val="50000"/>
                  </a:schemeClr>
                </a:solidFill>
                <a:latin typeface="Arial" panose="020B0604020202020204" pitchFamily="34" charset="0"/>
                <a:cs typeface="Arial" panose="020B0604020202020204" pitchFamily="34" charset="0"/>
              </a:rPr>
              <a:t>Plan Gouvernemental 2016-2021:</a:t>
            </a:r>
            <a:endParaRPr lang="fr-FR" spc="-5" dirty="0" smtClean="0">
              <a:solidFill>
                <a:prstClr val="black"/>
              </a:solidFill>
              <a:latin typeface="Times New Roman"/>
              <a:cs typeface="Times New Roman"/>
            </a:endParaRPr>
          </a:p>
          <a:p>
            <a:pPr marL="285750" indent="-285750" algn="r">
              <a:lnSpc>
                <a:spcPct val="150000"/>
              </a:lnSpc>
              <a:spcBef>
                <a:spcPts val="600"/>
              </a:spcBef>
              <a:spcAft>
                <a:spcPts val="600"/>
              </a:spcAft>
            </a:pPr>
            <a:r>
              <a:rPr lang="ar-MA" b="1" dirty="0" smtClean="0">
                <a:solidFill>
                  <a:srgbClr val="898989"/>
                </a:solidFill>
                <a:latin typeface="TimesNewRomanPS-BoldMT"/>
              </a:rPr>
              <a:t>ا</a:t>
            </a:r>
            <a:r>
              <a:rPr lang="ar-MA" dirty="0" smtClean="0">
                <a:solidFill>
                  <a:schemeClr val="accent5">
                    <a:lumMod val="50000"/>
                  </a:schemeClr>
                </a:solidFill>
                <a:latin typeface="Arial" panose="020B0604020202020204" pitchFamily="34" charset="0"/>
                <a:cs typeface="+mn-cs"/>
              </a:rPr>
              <a:t>لمحور الرابع : تعزيز التنمية البشرية والتماسك الاجتماعي والمجالي</a:t>
            </a:r>
            <a:endParaRPr lang="ar-MA" b="1" dirty="0" smtClean="0"/>
          </a:p>
          <a:p>
            <a:pPr marL="285750" indent="-285750" algn="r">
              <a:lnSpc>
                <a:spcPct val="150000"/>
              </a:lnSpc>
            </a:pPr>
            <a:r>
              <a:rPr lang="ar-MA" dirty="0" smtClean="0">
                <a:solidFill>
                  <a:schemeClr val="accent5">
                    <a:lumMod val="50000"/>
                  </a:schemeClr>
                </a:solidFill>
                <a:latin typeface="Arial" panose="020B0604020202020204" pitchFamily="34" charset="0"/>
                <a:cs typeface="+mn-cs"/>
              </a:rPr>
              <a:t>التدبير : تحسين وتعميم الخدمات الصحية</a:t>
            </a:r>
            <a:r>
              <a:rPr lang="fr-FR" dirty="0" smtClean="0">
                <a:solidFill>
                  <a:schemeClr val="accent5">
                    <a:lumMod val="50000"/>
                  </a:schemeClr>
                </a:solidFill>
                <a:latin typeface="Arial" panose="020B0604020202020204" pitchFamily="34" charset="0"/>
                <a:cs typeface="Arial" panose="020B0604020202020204" pitchFamily="34" charset="0"/>
              </a:rPr>
              <a:t>                     </a:t>
            </a:r>
          </a:p>
          <a:p>
            <a:pPr>
              <a:buFont typeface="Arial" pitchFamily="34" charset="0"/>
              <a:buChar char="•"/>
            </a:pPr>
            <a:r>
              <a:rPr lang="ar-MA" b="1" dirty="0" smtClean="0">
                <a:solidFill>
                  <a:srgbClr val="898989"/>
                </a:solidFill>
                <a:latin typeface="TimesNewRomanPS-BoldMT"/>
              </a:rPr>
              <a:t>الإجراء عدد 299 </a:t>
            </a:r>
            <a:r>
              <a:rPr lang="ar-MA" b="1" dirty="0" smtClean="0">
                <a:solidFill>
                  <a:srgbClr val="898989"/>
                </a:solidFill>
                <a:latin typeface="TimesNewRomanPSMT"/>
              </a:rPr>
              <a:t>: </a:t>
            </a:r>
            <a:r>
              <a:rPr lang="ar-MA" b="1" dirty="0" smtClean="0">
                <a:solidFill>
                  <a:srgbClr val="31869D"/>
                </a:solidFill>
                <a:latin typeface="TimesNewRomanPS-BoldMT"/>
              </a:rPr>
              <a:t>النهوض بصحة الفئات الهشة وذوي الاحتياجات الخاصة عن طريق تنزيل </a:t>
            </a:r>
            <a:r>
              <a:rPr lang="ar-MA" b="1" dirty="0" err="1" smtClean="0">
                <a:solidFill>
                  <a:srgbClr val="31869D"/>
                </a:solidFill>
                <a:latin typeface="TimesNewRomanPS-BoldMT"/>
              </a:rPr>
              <a:t>الإستراتيجية</a:t>
            </a:r>
            <a:r>
              <a:rPr lang="ar-MA" b="1" dirty="0" smtClean="0">
                <a:solidFill>
                  <a:srgbClr val="31869D"/>
                </a:solidFill>
                <a:latin typeface="TimesNewRomanPS-BoldMT"/>
              </a:rPr>
              <a:t> الوطنية للصحة والإعاقة</a:t>
            </a:r>
            <a:r>
              <a:rPr lang="fr-FR" dirty="0" smtClean="0">
                <a:solidFill>
                  <a:schemeClr val="accent5">
                    <a:lumMod val="50000"/>
                  </a:schemeClr>
                </a:solidFill>
                <a:latin typeface="Arial" panose="020B0604020202020204" pitchFamily="34" charset="0"/>
                <a:cs typeface="Arial" panose="020B0604020202020204" pitchFamily="34" charset="0"/>
              </a:rPr>
              <a:t>Loi cadre 97/13 du 27 Avril 2016 relative à la protection et la promotion des droits des Personnes en Situation de Handicap</a:t>
            </a:r>
          </a:p>
          <a:p>
            <a:pPr>
              <a:spcBef>
                <a:spcPts val="600"/>
              </a:spcBef>
              <a:spcAft>
                <a:spcPts val="600"/>
              </a:spcAft>
              <a:buFont typeface="Arial" panose="020B0604020202020204" pitchFamily="34" charset="0"/>
              <a:buChar char="•"/>
            </a:pPr>
            <a:r>
              <a:rPr lang="fr-FR" dirty="0" smtClean="0">
                <a:solidFill>
                  <a:schemeClr val="accent5">
                    <a:lumMod val="50000"/>
                  </a:schemeClr>
                </a:solidFill>
                <a:latin typeface="Arial" panose="020B0604020202020204" pitchFamily="34" charset="0"/>
                <a:cs typeface="Arial" panose="020B0604020202020204" pitchFamily="34" charset="0"/>
              </a:rPr>
              <a:t>  Loi 65-00 portant code de la CMB</a:t>
            </a:r>
          </a:p>
          <a:p>
            <a:pPr>
              <a:spcBef>
                <a:spcPts val="600"/>
              </a:spcBef>
              <a:spcAft>
                <a:spcPts val="600"/>
              </a:spcAft>
              <a:buFont typeface="Arial" panose="020B0604020202020204" pitchFamily="34" charset="0"/>
              <a:buChar char="•"/>
            </a:pPr>
            <a:r>
              <a:rPr lang="fr-FR" dirty="0" smtClean="0">
                <a:solidFill>
                  <a:schemeClr val="accent5">
                    <a:lumMod val="50000"/>
                  </a:schemeClr>
                </a:solidFill>
                <a:latin typeface="Arial" panose="020B0604020202020204" pitchFamily="34" charset="0"/>
                <a:cs typeface="Arial" panose="020B0604020202020204" pitchFamily="34" charset="0"/>
              </a:rPr>
              <a:t>  Loi cadre n° 34 -09 relative </a:t>
            </a:r>
            <a:r>
              <a:rPr lang="fr-FR" dirty="0" smtClean="0"/>
              <a:t>spécialement destiné à la prise en charge médicale avec accompagnement social des personnes à besoins spécifiques </a:t>
            </a:r>
            <a:r>
              <a:rPr lang="fr-FR" dirty="0" smtClean="0">
                <a:solidFill>
                  <a:schemeClr val="accent5">
                    <a:lumMod val="50000"/>
                  </a:schemeClr>
                </a:solidFill>
                <a:latin typeface="Arial" panose="020B0604020202020204" pitchFamily="34" charset="0"/>
                <a:cs typeface="Arial" panose="020B0604020202020204" pitchFamily="34" charset="0"/>
              </a:rPr>
              <a:t>au SROS ayant retenu quatre réseaux de l’offre publique, dont celui des EMS</a:t>
            </a:r>
            <a:endParaRPr lang="fr-FR" b="1" dirty="0" smtClean="0">
              <a:solidFill>
                <a:srgbClr val="31869D"/>
              </a:solidFill>
              <a:latin typeface="TimesNewRomanPS-BoldMT"/>
            </a:endParaRPr>
          </a:p>
          <a:p>
            <a:pPr marL="285750" indent="-285750" algn="r" rtl="1"/>
            <a:r>
              <a:rPr lang="fr-FR" b="1" dirty="0" smtClean="0">
                <a:solidFill>
                  <a:srgbClr val="31869D"/>
                </a:solidFill>
                <a:latin typeface="TimesNewRomanPS-BoldMT"/>
              </a:rPr>
              <a:t>  </a:t>
            </a:r>
            <a:endParaRPr lang="ar-MA" b="1" dirty="0" smtClean="0">
              <a:solidFill>
                <a:srgbClr val="31869D"/>
              </a:solidFill>
              <a:latin typeface="TimesNewRomanPS-BoldMT"/>
            </a:endParaRPr>
          </a:p>
          <a:p>
            <a:r>
              <a:rPr lang="fr-FR" dirty="0" smtClean="0"/>
              <a:t>ainsi que dans la convention des droits des PSH ratifiée par le Maroc en 2009.  loi cadre Cette prise en charge aurait pour objectif de traiter les pathologies à l’origine du handicap et leurs conséquences évolutives d’une part, et d’autre part offrir une réhabilitation fonctionnelle personnalisée qui permettrait à toute PSH de retrouver une vie autonome et une participation sociale optimale. </a:t>
            </a:r>
          </a:p>
          <a:p>
            <a:r>
              <a:rPr lang="fr-FR" dirty="0" smtClean="0"/>
              <a:t>Q	</a:t>
            </a:r>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3</a:t>
            </a:fld>
            <a:endParaRPr lang="fr-FR" dirty="0">
              <a:solidFill>
                <a:prstClr val="black"/>
              </a:solidFill>
            </a:endParaRPr>
          </a:p>
        </p:txBody>
      </p:sp>
    </p:spTree>
    <p:extLst>
      <p:ext uri="{BB962C8B-B14F-4D97-AF65-F5344CB8AC3E}">
        <p14:creationId xmlns:p14="http://schemas.microsoft.com/office/powerpoint/2010/main" val="3981857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Les enfants en situation de handicapa</a:t>
            </a:r>
            <a:r>
              <a:rPr lang="fr-FR" sz="1200" kern="1200" baseline="0" dirty="0" smtClean="0">
                <a:solidFill>
                  <a:schemeClr val="tx1"/>
                </a:solidFill>
                <a:effectLst/>
                <a:latin typeface="+mn-lt"/>
                <a:ea typeface="+mn-ea"/>
                <a:cs typeface="+mn-cs"/>
              </a:rPr>
              <a:t> l instar des PSH</a:t>
            </a:r>
            <a:r>
              <a:rPr lang="fr-FR" sz="1200" kern="1200" dirty="0" smtClean="0">
                <a:solidFill>
                  <a:schemeClr val="tx1"/>
                </a:solidFill>
                <a:effectLst/>
                <a:latin typeface="+mn-lt"/>
                <a:ea typeface="+mn-ea"/>
                <a:cs typeface="+mn-cs"/>
              </a:rPr>
              <a:t> ne doivent pas </a:t>
            </a:r>
            <a:r>
              <a:rPr lang="fr-FR" dirty="0" smtClean="0"/>
              <a:t>personne en situation de handicap (</a:t>
            </a:r>
            <a:r>
              <a:rPr lang="fr-FR" dirty="0" err="1" smtClean="0"/>
              <a:t>PSH</a:t>
            </a:r>
            <a:r>
              <a:rPr lang="fr-FR" sz="1200" kern="1200" dirty="0" err="1" smtClean="0">
                <a:solidFill>
                  <a:schemeClr val="tx1"/>
                </a:solidFill>
                <a:effectLst/>
                <a:latin typeface="+mn-lt"/>
                <a:ea typeface="+mn-ea"/>
                <a:cs typeface="+mn-cs"/>
              </a:rPr>
              <a:t>être</a:t>
            </a:r>
            <a:r>
              <a:rPr lang="fr-FR" sz="1200" kern="1200" dirty="0" smtClean="0">
                <a:solidFill>
                  <a:schemeClr val="tx1"/>
                </a:solidFill>
                <a:effectLst/>
                <a:latin typeface="+mn-lt"/>
                <a:ea typeface="+mn-ea"/>
                <a:cs typeface="+mn-cs"/>
              </a:rPr>
              <a:t> traités ni considérés comme des bénéficiaires de la </a:t>
            </a:r>
            <a:r>
              <a:rPr lang="fr-FR" sz="1200" kern="1200" dirty="0" err="1" smtClean="0">
                <a:solidFill>
                  <a:schemeClr val="tx1"/>
                </a:solidFill>
                <a:effectLst/>
                <a:latin typeface="+mn-lt"/>
                <a:ea typeface="+mn-ea"/>
                <a:cs typeface="+mn-cs"/>
              </a:rPr>
              <a:t>chariité</a:t>
            </a:r>
            <a:r>
              <a:rPr lang="fr-FR" sz="1200" kern="1200" dirty="0" smtClean="0">
                <a:solidFill>
                  <a:schemeClr val="tx1"/>
                </a:solidFill>
                <a:effectLst/>
                <a:latin typeface="+mn-lt"/>
                <a:ea typeface="+mn-ea"/>
                <a:cs typeface="+mn-cs"/>
              </a:rPr>
              <a:t>, </a:t>
            </a:r>
          </a:p>
          <a:p>
            <a:pPr marL="285750" indent="-285750" algn="just">
              <a:spcBef>
                <a:spcPts val="600"/>
              </a:spcBef>
              <a:spcAft>
                <a:spcPts val="600"/>
              </a:spcAft>
              <a:buFont typeface="Arial" pitchFamily="34" charset="0"/>
              <a:buChar char="•"/>
            </a:pPr>
            <a:r>
              <a:rPr lang="fr-FR" dirty="0" smtClean="0"/>
              <a:t>Au Maroc d’aujourd’hui, toute ) a le droit à une prise en charge médicale adaptée à sa condition et sans aucune discrimination                                                                                                                                                                                                                                                                                                                                                                                                                                tel que stipulé dans la nouvelle constitution de 2011, </a:t>
            </a:r>
            <a:r>
              <a:rPr lang="fr-FR" dirty="0" smtClean="0">
                <a:solidFill>
                  <a:schemeClr val="accent5">
                    <a:lumMod val="50000"/>
                  </a:schemeClr>
                </a:solidFill>
                <a:latin typeface="Arial" panose="020B0604020202020204" pitchFamily="34" charset="0"/>
                <a:cs typeface="Arial" panose="020B0604020202020204" pitchFamily="34" charset="0"/>
              </a:rPr>
              <a:t>Plan Gouvernemental 2016-2021:</a:t>
            </a:r>
            <a:endParaRPr lang="fr-FR" spc="-5" dirty="0" smtClean="0">
              <a:solidFill>
                <a:prstClr val="black"/>
              </a:solidFill>
              <a:latin typeface="Times New Roman"/>
              <a:cs typeface="Times New Roman"/>
            </a:endParaRPr>
          </a:p>
          <a:p>
            <a:pPr marL="285750" indent="-285750" algn="r">
              <a:lnSpc>
                <a:spcPct val="150000"/>
              </a:lnSpc>
              <a:spcBef>
                <a:spcPts val="600"/>
              </a:spcBef>
              <a:spcAft>
                <a:spcPts val="600"/>
              </a:spcAft>
            </a:pPr>
            <a:r>
              <a:rPr lang="ar-MA" b="1" dirty="0" smtClean="0">
                <a:solidFill>
                  <a:srgbClr val="898989"/>
                </a:solidFill>
                <a:latin typeface="TimesNewRomanPS-BoldMT"/>
              </a:rPr>
              <a:t>ا</a:t>
            </a:r>
            <a:r>
              <a:rPr lang="ar-MA" dirty="0" smtClean="0">
                <a:solidFill>
                  <a:schemeClr val="accent5">
                    <a:lumMod val="50000"/>
                  </a:schemeClr>
                </a:solidFill>
                <a:latin typeface="Arial" panose="020B0604020202020204" pitchFamily="34" charset="0"/>
                <a:cs typeface="+mn-cs"/>
              </a:rPr>
              <a:t>لمحور الرابع : تعزيز التنمية البشرية والتماسك الاجتماعي والمجالي</a:t>
            </a:r>
            <a:endParaRPr lang="ar-MA" b="1" dirty="0" smtClean="0"/>
          </a:p>
          <a:p>
            <a:pPr marL="285750" indent="-285750" algn="r">
              <a:lnSpc>
                <a:spcPct val="150000"/>
              </a:lnSpc>
            </a:pPr>
            <a:r>
              <a:rPr lang="ar-MA" dirty="0" smtClean="0">
                <a:solidFill>
                  <a:schemeClr val="accent5">
                    <a:lumMod val="50000"/>
                  </a:schemeClr>
                </a:solidFill>
                <a:latin typeface="Arial" panose="020B0604020202020204" pitchFamily="34" charset="0"/>
                <a:cs typeface="+mn-cs"/>
              </a:rPr>
              <a:t>التدبير : تحسين وتعميم الخدمات الصحية</a:t>
            </a:r>
            <a:r>
              <a:rPr lang="fr-FR" dirty="0" smtClean="0">
                <a:solidFill>
                  <a:schemeClr val="accent5">
                    <a:lumMod val="50000"/>
                  </a:schemeClr>
                </a:solidFill>
                <a:latin typeface="Arial" panose="020B0604020202020204" pitchFamily="34" charset="0"/>
                <a:cs typeface="Arial" panose="020B0604020202020204" pitchFamily="34" charset="0"/>
              </a:rPr>
              <a:t>                     </a:t>
            </a:r>
          </a:p>
          <a:p>
            <a:pPr>
              <a:buFont typeface="Arial" pitchFamily="34" charset="0"/>
              <a:buChar char="•"/>
            </a:pPr>
            <a:r>
              <a:rPr lang="ar-MA" b="1" dirty="0" smtClean="0">
                <a:solidFill>
                  <a:srgbClr val="898989"/>
                </a:solidFill>
                <a:latin typeface="TimesNewRomanPS-BoldMT"/>
              </a:rPr>
              <a:t>الإجراء عدد 299 </a:t>
            </a:r>
            <a:r>
              <a:rPr lang="ar-MA" b="1" dirty="0" smtClean="0">
                <a:solidFill>
                  <a:srgbClr val="898989"/>
                </a:solidFill>
                <a:latin typeface="TimesNewRomanPSMT"/>
              </a:rPr>
              <a:t>: </a:t>
            </a:r>
            <a:r>
              <a:rPr lang="ar-MA" b="1" dirty="0" smtClean="0">
                <a:solidFill>
                  <a:srgbClr val="31869D"/>
                </a:solidFill>
                <a:latin typeface="TimesNewRomanPS-BoldMT"/>
              </a:rPr>
              <a:t>النهوض بصحة الفئات الهشة وذوي الاحتياجات الخاصة عن طريق تنزيل </a:t>
            </a:r>
            <a:r>
              <a:rPr lang="ar-MA" b="1" dirty="0" err="1" smtClean="0">
                <a:solidFill>
                  <a:srgbClr val="31869D"/>
                </a:solidFill>
                <a:latin typeface="TimesNewRomanPS-BoldMT"/>
              </a:rPr>
              <a:t>الإستراتيجية</a:t>
            </a:r>
            <a:r>
              <a:rPr lang="ar-MA" b="1" dirty="0" smtClean="0">
                <a:solidFill>
                  <a:srgbClr val="31869D"/>
                </a:solidFill>
                <a:latin typeface="TimesNewRomanPS-BoldMT"/>
              </a:rPr>
              <a:t> الوطنية للصحة والإعاقة</a:t>
            </a:r>
            <a:r>
              <a:rPr lang="fr-FR" dirty="0" smtClean="0">
                <a:solidFill>
                  <a:schemeClr val="accent5">
                    <a:lumMod val="50000"/>
                  </a:schemeClr>
                </a:solidFill>
                <a:latin typeface="Arial" panose="020B0604020202020204" pitchFamily="34" charset="0"/>
                <a:cs typeface="Arial" panose="020B0604020202020204" pitchFamily="34" charset="0"/>
              </a:rPr>
              <a:t>Loi cadre 97/13 du 27 Avril 2016 relative à la protection et la promotion des droits des Personnes en Situation de Handicap</a:t>
            </a:r>
          </a:p>
          <a:p>
            <a:pPr>
              <a:spcBef>
                <a:spcPts val="600"/>
              </a:spcBef>
              <a:spcAft>
                <a:spcPts val="600"/>
              </a:spcAft>
              <a:buFont typeface="Arial" panose="020B0604020202020204" pitchFamily="34" charset="0"/>
              <a:buChar char="•"/>
            </a:pPr>
            <a:r>
              <a:rPr lang="fr-FR" dirty="0" smtClean="0">
                <a:solidFill>
                  <a:schemeClr val="accent5">
                    <a:lumMod val="50000"/>
                  </a:schemeClr>
                </a:solidFill>
                <a:latin typeface="Arial" panose="020B0604020202020204" pitchFamily="34" charset="0"/>
                <a:cs typeface="Arial" panose="020B0604020202020204" pitchFamily="34" charset="0"/>
              </a:rPr>
              <a:t>  Loi 65-00 portant code de la CMB</a:t>
            </a:r>
          </a:p>
          <a:p>
            <a:pPr>
              <a:spcBef>
                <a:spcPts val="600"/>
              </a:spcBef>
              <a:spcAft>
                <a:spcPts val="600"/>
              </a:spcAft>
              <a:buFont typeface="Arial" panose="020B0604020202020204" pitchFamily="34" charset="0"/>
              <a:buChar char="•"/>
            </a:pPr>
            <a:r>
              <a:rPr lang="fr-FR" dirty="0" smtClean="0">
                <a:solidFill>
                  <a:schemeClr val="accent5">
                    <a:lumMod val="50000"/>
                  </a:schemeClr>
                </a:solidFill>
                <a:latin typeface="Arial" panose="020B0604020202020204" pitchFamily="34" charset="0"/>
                <a:cs typeface="Arial" panose="020B0604020202020204" pitchFamily="34" charset="0"/>
              </a:rPr>
              <a:t>  Loi cadre n° 34 -09 relative </a:t>
            </a:r>
            <a:r>
              <a:rPr lang="fr-FR" dirty="0" smtClean="0"/>
              <a:t>spécialement destiné à la prise en charge médicale avec accompagnement social des personnes à besoins spécifiques </a:t>
            </a:r>
            <a:r>
              <a:rPr lang="fr-FR" dirty="0" smtClean="0">
                <a:solidFill>
                  <a:schemeClr val="accent5">
                    <a:lumMod val="50000"/>
                  </a:schemeClr>
                </a:solidFill>
                <a:latin typeface="Arial" panose="020B0604020202020204" pitchFamily="34" charset="0"/>
                <a:cs typeface="Arial" panose="020B0604020202020204" pitchFamily="34" charset="0"/>
              </a:rPr>
              <a:t>au SROS ayant retenu quatre réseaux de l’offre publique, dont celui des EMS</a:t>
            </a:r>
            <a:endParaRPr lang="fr-FR" b="1" dirty="0" smtClean="0">
              <a:solidFill>
                <a:srgbClr val="31869D"/>
              </a:solidFill>
              <a:latin typeface="TimesNewRomanPS-BoldMT"/>
            </a:endParaRPr>
          </a:p>
          <a:p>
            <a:pPr marL="285750" indent="-285750" algn="r" rtl="1"/>
            <a:r>
              <a:rPr lang="fr-FR" b="1" dirty="0" smtClean="0">
                <a:solidFill>
                  <a:srgbClr val="31869D"/>
                </a:solidFill>
                <a:latin typeface="TimesNewRomanPS-BoldMT"/>
              </a:rPr>
              <a:t>  </a:t>
            </a:r>
            <a:endParaRPr lang="ar-MA" b="1" dirty="0" smtClean="0">
              <a:solidFill>
                <a:srgbClr val="31869D"/>
              </a:solidFill>
              <a:latin typeface="TimesNewRomanPS-BoldMT"/>
            </a:endParaRPr>
          </a:p>
          <a:p>
            <a:r>
              <a:rPr lang="fr-FR" dirty="0" smtClean="0"/>
              <a:t>ainsi que dans la convention des droits des PSH ratifiée par le Maroc en 2009.  loi cadre Cette prise en charge aurait pour objectif de traiter les pathologies à l’origine du handicap et leurs conséquences évolutives d’une part, et d’autre part offrir une réhabilitation fonctionnelle personnalisée qui permettrait à toute PSH de retrouver une vie autonome et une participation sociale optimale. </a:t>
            </a:r>
          </a:p>
          <a:p>
            <a:r>
              <a:rPr lang="fr-FR" dirty="0" smtClean="0"/>
              <a:t>Q	</a:t>
            </a:r>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4</a:t>
            </a:fld>
            <a:endParaRPr lang="fr-FR" dirty="0">
              <a:solidFill>
                <a:prstClr val="black"/>
              </a:solidFill>
            </a:endParaRPr>
          </a:p>
        </p:txBody>
      </p:sp>
    </p:spTree>
    <p:extLst>
      <p:ext uri="{BB962C8B-B14F-4D97-AF65-F5344CB8AC3E}">
        <p14:creationId xmlns:p14="http://schemas.microsoft.com/office/powerpoint/2010/main" val="3008972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r>
              <a:rPr lang="fr-FR" dirty="0" smtClean="0"/>
              <a:t>comme outil clinique - pour évaluer les besoins, choisir les traitements les plus adaptés aux problèmes de santé spécifiques, évaluer des aptitudes professionnelles, évaluer une réadaptation et ses résultats; La CIF est constituée de deux parties, comprenant chacune deux composantes. Partie 1. Fonctionnement et handicap (a) Fonctions organiques et Structures anatomiques (b) Activités et Participation Partie 2.Facteurs contextuels (c) Facteurs environnementaux (d) Facteurs personnels ,ainsi L'état de fonctionnement et de handicap d'une personne est le résultat de l'interaction dynamique" entre son problème de santé (maladies, troubles, lésions, traumatismes, etc.) et les facteurs contextuels. Comme il a été dit, les facteurs contextuels comprennent à la fois des facteurs personnels et des facteurs environnementaux</a:t>
            </a:r>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5</a:t>
            </a:fld>
            <a:endParaRPr lang="fr-FR" dirty="0">
              <a:solidFill>
                <a:prstClr val="black"/>
              </a:solidFill>
            </a:endParaRPr>
          </a:p>
        </p:txBody>
      </p:sp>
    </p:spTree>
    <p:extLst>
      <p:ext uri="{BB962C8B-B14F-4D97-AF65-F5344CB8AC3E}">
        <p14:creationId xmlns:p14="http://schemas.microsoft.com/office/powerpoint/2010/main" val="2653828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r>
              <a:rPr lang="fr-FR" dirty="0" smtClean="0"/>
              <a:t>Ainsi la </a:t>
            </a:r>
            <a:r>
              <a:rPr lang="fr-FR" dirty="0" err="1" smtClean="0"/>
              <a:t>definition</a:t>
            </a:r>
            <a:r>
              <a:rPr lang="fr-FR" dirty="0" smtClean="0"/>
              <a:t> de la loi cadre 97-13 qui </a:t>
            </a:r>
            <a:r>
              <a:rPr lang="fr-FR" dirty="0" err="1" smtClean="0"/>
              <a:t>repond</a:t>
            </a:r>
            <a:r>
              <a:rPr lang="fr-FR" dirty="0" smtClean="0"/>
              <a:t> bien</a:t>
            </a:r>
            <a:r>
              <a:rPr lang="fr-FR" baseline="0" dirty="0" smtClean="0"/>
              <a:t> aux dimensions de la CIF </a:t>
            </a:r>
            <a:r>
              <a:rPr lang="fr-FR" dirty="0" smtClean="0"/>
              <a:t> qui </a:t>
            </a:r>
            <a:r>
              <a:rPr lang="fr-FR" dirty="0" err="1" smtClean="0"/>
              <a:t>definit</a:t>
            </a:r>
            <a:r>
              <a:rPr lang="fr-FR" dirty="0" smtClean="0"/>
              <a:t> une </a:t>
            </a:r>
            <a:r>
              <a:rPr lang="fr-FR" dirty="0" err="1" smtClean="0"/>
              <a:t>psh</a:t>
            </a:r>
            <a:r>
              <a:rPr lang="fr-FR" dirty="0" smtClean="0"/>
              <a:t>  ayant</a:t>
            </a:r>
            <a:r>
              <a:rPr lang="fr-FR" baseline="0" dirty="0" smtClean="0"/>
              <a:t> une limitation et dont l interaction avec diverses </a:t>
            </a:r>
            <a:r>
              <a:rPr lang="fr-FR" baseline="0" dirty="0" err="1" smtClean="0"/>
              <a:t>barrieres</a:t>
            </a:r>
            <a:r>
              <a:rPr lang="fr-FR" baseline="0" dirty="0" smtClean="0"/>
              <a:t> fait obstacle a la pleine participation</a:t>
            </a:r>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6</a:t>
            </a:fld>
            <a:endParaRPr lang="fr-FR" dirty="0">
              <a:solidFill>
                <a:prstClr val="black"/>
              </a:solidFill>
            </a:endParaRPr>
          </a:p>
        </p:txBody>
      </p:sp>
    </p:spTree>
    <p:extLst>
      <p:ext uri="{BB962C8B-B14F-4D97-AF65-F5344CB8AC3E}">
        <p14:creationId xmlns:p14="http://schemas.microsoft.com/office/powerpoint/2010/main" val="2653828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FR" sz="1200" dirty="0" smtClean="0">
                <a:effectLst/>
                <a:latin typeface="Times New Roman"/>
                <a:ea typeface="Cambria"/>
                <a:cs typeface="Cambria"/>
              </a:rPr>
              <a:t>.</a:t>
            </a:r>
            <a:r>
              <a:rPr lang="fr-FR" sz="1200" kern="1200" dirty="0" smtClean="0">
                <a:solidFill>
                  <a:schemeClr val="tx1"/>
                </a:solidFill>
                <a:effectLst/>
                <a:latin typeface="+mn-lt"/>
                <a:ea typeface="+mn-ea"/>
                <a:cs typeface="+mn-cs"/>
              </a:rPr>
              <a:t> Au Maroc, l’accès des personnes en situation de handicap à la santé reste précaire, selon l’enquête nationale du handicap de 2014(7) : 60,8% des PSH ont des difficultés pour accéder aux soins généraux offerts par le système de santé</a:t>
            </a:r>
          </a:p>
          <a:p>
            <a:pPr algn="just">
              <a:spcAft>
                <a:spcPts val="0"/>
              </a:spcAft>
            </a:pPr>
            <a:endParaRPr lang="fr-FR" sz="1100" dirty="0" smtClean="0">
              <a:effectLst/>
              <a:latin typeface="Cambria"/>
              <a:ea typeface="Cambria"/>
              <a:cs typeface="Cambria"/>
            </a:endParaRPr>
          </a:p>
          <a:p>
            <a:pPr algn="just">
              <a:spcAft>
                <a:spcPts val="0"/>
              </a:spcAft>
            </a:pPr>
            <a:r>
              <a:rPr lang="fr-FR" sz="1200" dirty="0" smtClean="0">
                <a:effectLst/>
                <a:latin typeface="Times New Roman"/>
                <a:ea typeface="Cambria"/>
                <a:cs typeface="Cambria"/>
              </a:rPr>
              <a:t> </a:t>
            </a:r>
            <a:endParaRPr lang="fr-FR" sz="1100" dirty="0" smtClean="0">
              <a:effectLst/>
              <a:latin typeface="Cambria"/>
              <a:ea typeface="Cambria"/>
              <a:cs typeface="Cambria"/>
            </a:endParaRPr>
          </a:p>
          <a:p>
            <a:pPr algn="just">
              <a:spcAft>
                <a:spcPts val="0"/>
              </a:spcAft>
            </a:pPr>
            <a:r>
              <a:rPr lang="fr-FR" sz="1200" dirty="0" smtClean="0">
                <a:effectLst/>
                <a:latin typeface="Times New Roman"/>
                <a:ea typeface="Cambria"/>
                <a:cs typeface="Cambria"/>
              </a:rPr>
              <a:t>Au Maroc, Avec la mondialisation des échanges, les migrations et l’urbanisation anarchique, le risque de prolifération de menaces sanitaires nouvelles et ré émergentes, susceptibles de se propager très rapidement  et d’avoir une incidence notable sur la population et les économies, est de plus en plus présent.</a:t>
            </a:r>
            <a:endParaRPr lang="fr-FR" sz="1100" dirty="0" smtClean="0">
              <a:effectLst/>
              <a:latin typeface="Cambria"/>
              <a:ea typeface="Cambria"/>
              <a:cs typeface="Cambria"/>
            </a:endParaRPr>
          </a:p>
          <a:p>
            <a:pPr algn="just">
              <a:spcAft>
                <a:spcPts val="0"/>
              </a:spcAft>
            </a:pPr>
            <a:r>
              <a:rPr lang="fr-FR" sz="1200" dirty="0" smtClean="0">
                <a:effectLst/>
                <a:latin typeface="Times New Roman"/>
                <a:ea typeface="Cambria"/>
                <a:cs typeface="Cambria"/>
              </a:rPr>
              <a:t>Aussi les transitions démographique, sanitaire et sociale que connait le Maroc ont engendré de nouveaux défis qui mettent à rude épreuve le système national de santé. </a:t>
            </a:r>
            <a:endParaRPr lang="fr-FR" sz="1100" dirty="0" smtClean="0">
              <a:effectLst/>
              <a:latin typeface="Cambria"/>
              <a:ea typeface="Cambria"/>
              <a:cs typeface="Cambria"/>
            </a:endParaRPr>
          </a:p>
          <a:p>
            <a:pPr algn="just">
              <a:spcAft>
                <a:spcPts val="0"/>
              </a:spcAft>
            </a:pPr>
            <a:r>
              <a:rPr lang="fr-FR" sz="1200" dirty="0" smtClean="0">
                <a:effectLst/>
                <a:latin typeface="Times New Roman"/>
                <a:ea typeface="Cambria"/>
                <a:cs typeface="Cambria"/>
              </a:rPr>
              <a:t> </a:t>
            </a:r>
            <a:endParaRPr lang="fr-FR" sz="1100" dirty="0" smtClean="0">
              <a:effectLst/>
              <a:latin typeface="Cambria"/>
              <a:ea typeface="Cambria"/>
              <a:cs typeface="Cambria"/>
            </a:endParaRPr>
          </a:p>
          <a:p>
            <a:pPr algn="just">
              <a:spcAft>
                <a:spcPts val="0"/>
              </a:spcAft>
            </a:pPr>
            <a:r>
              <a:rPr lang="fr-FR" sz="1200" dirty="0" smtClean="0">
                <a:effectLst/>
                <a:latin typeface="Times New Roman"/>
                <a:ea typeface="Cambria"/>
                <a:cs typeface="Cambria"/>
              </a:rPr>
              <a:t>C’est dans ce contexte que l’évaluation de  la situation relative à la santé publique dans le pays, et l’identification des actions  nécessitant un renforcement des capacités s’avère utile.</a:t>
            </a:r>
            <a:endParaRPr lang="fr-FR" sz="1100" dirty="0" smtClean="0">
              <a:effectLst/>
              <a:latin typeface="Cambria"/>
              <a:ea typeface="Cambria"/>
              <a:cs typeface="Cambria"/>
            </a:endParaRPr>
          </a:p>
          <a:p>
            <a:pPr algn="just">
              <a:spcAft>
                <a:spcPts val="0"/>
              </a:spcAft>
            </a:pPr>
            <a:r>
              <a:rPr lang="fr-FR" sz="1200" dirty="0" smtClean="0">
                <a:effectLst/>
                <a:latin typeface="Times New Roman"/>
                <a:ea typeface="Cambria"/>
                <a:cs typeface="Cambria"/>
              </a:rPr>
              <a:t> </a:t>
            </a:r>
            <a:endParaRPr lang="fr-FR" sz="1100" dirty="0" smtClean="0">
              <a:effectLst/>
              <a:latin typeface="Cambria"/>
              <a:ea typeface="Cambria"/>
              <a:cs typeface="Cambria"/>
            </a:endParaRPr>
          </a:p>
          <a:p>
            <a:pPr algn="just">
              <a:spcAft>
                <a:spcPts val="0"/>
              </a:spcAft>
            </a:pPr>
            <a:r>
              <a:rPr lang="fr-FR" sz="1200" dirty="0" smtClean="0">
                <a:effectLst/>
                <a:latin typeface="Times New Roman"/>
                <a:ea typeface="Cambria"/>
                <a:cs typeface="Cambria"/>
              </a:rPr>
              <a:t>Le présent travail doit servir  pour  développer un plan d'action en vue de produire, sur la base des orientations stratégiques et des interventions prévues, un plan d’amélioration d’un programme national prioritaire. </a:t>
            </a:r>
            <a:endParaRPr lang="fr-FR" sz="1100" dirty="0" smtClean="0">
              <a:effectLst/>
              <a:latin typeface="Cambria"/>
              <a:ea typeface="Cambria"/>
              <a:cs typeface="Cambria"/>
            </a:endParaRP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7</a:t>
            </a:fld>
            <a:endParaRPr lang="fr-FR" dirty="0">
              <a:solidFill>
                <a:prstClr val="black"/>
              </a:solidFill>
            </a:endParaRPr>
          </a:p>
        </p:txBody>
      </p:sp>
    </p:spTree>
    <p:extLst>
      <p:ext uri="{BB962C8B-B14F-4D97-AF65-F5344CB8AC3E}">
        <p14:creationId xmlns:p14="http://schemas.microsoft.com/office/powerpoint/2010/main" val="2066981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8</a:t>
            </a:fld>
            <a:endParaRPr lang="fr-FR" dirty="0">
              <a:solidFill>
                <a:prstClr val="black"/>
              </a:solidFill>
            </a:endParaRPr>
          </a:p>
        </p:txBody>
      </p:sp>
    </p:spTree>
    <p:extLst>
      <p:ext uri="{BB962C8B-B14F-4D97-AF65-F5344CB8AC3E}">
        <p14:creationId xmlns:p14="http://schemas.microsoft.com/office/powerpoint/2010/main" val="1709451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fr-FR" sz="1200" dirty="0" smtClean="0">
                <a:effectLst/>
                <a:latin typeface="Times New Roman"/>
                <a:ea typeface="Cambria"/>
                <a:cs typeface="Cambria"/>
              </a:rPr>
              <a:t>. </a:t>
            </a:r>
            <a:r>
              <a:rPr lang="fr-FR" sz="1100" dirty="0" smtClean="0">
                <a:solidFill>
                  <a:srgbClr val="FF0000"/>
                </a:solidFill>
                <a:latin typeface="Gill Sans MT" panose="020B0502020104020203" pitchFamily="34" charset="0"/>
              </a:rPr>
              <a:t>Répartition des PSH selon le domaine d’incapacité et les tranches d’âges</a:t>
            </a:r>
          </a:p>
          <a:p>
            <a:pPr algn="just">
              <a:spcAft>
                <a:spcPts val="0"/>
              </a:spcAft>
            </a:pPr>
            <a:endParaRPr lang="fr-FR" sz="1100" dirty="0" smtClean="0">
              <a:effectLst/>
              <a:latin typeface="Cambria"/>
              <a:ea typeface="Cambria"/>
              <a:cs typeface="Cambria"/>
            </a:endParaRP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435DBF98-04BB-4BC0-9F06-0E3578380678}" type="slidenum">
              <a:rPr lang="fr-FR" smtClean="0">
                <a:solidFill>
                  <a:prstClr val="black"/>
                </a:solidFill>
              </a:rPr>
              <a:pPr/>
              <a:t>9</a:t>
            </a:fld>
            <a:endParaRPr lang="fr-FR" dirty="0">
              <a:solidFill>
                <a:prstClr val="black"/>
              </a:solidFill>
            </a:endParaRPr>
          </a:p>
        </p:txBody>
      </p:sp>
    </p:spTree>
    <p:extLst>
      <p:ext uri="{BB962C8B-B14F-4D97-AF65-F5344CB8AC3E}">
        <p14:creationId xmlns:p14="http://schemas.microsoft.com/office/powerpoint/2010/main" val="80820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8"/>
            <a:ext cx="103632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214791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4006139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41"/>
            <a:ext cx="27432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09600" y="274641"/>
            <a:ext cx="80264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4113318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8"/>
            <a:ext cx="103632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8699897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102884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3"/>
            <a:ext cx="103632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6939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6014186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dirty="0">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912334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dirty="0">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7665292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7741600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2" y="273050"/>
            <a:ext cx="4011084"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20163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0828133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9153803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1380133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41"/>
            <a:ext cx="27432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09600" y="274641"/>
            <a:ext cx="80264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700457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8"/>
            <a:ext cx="103632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6574025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0359391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3"/>
            <a:ext cx="103632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7537104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6580673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dirty="0">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2769698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dirty="0">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8982850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358219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3"/>
            <a:ext cx="103632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9245837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2" y="273050"/>
            <a:ext cx="4011084"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3320529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64012753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4859544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41"/>
            <a:ext cx="27432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09600" y="274641"/>
            <a:ext cx="80264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748580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448865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dirty="0">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564424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dirty="0">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478454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874294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2" y="273050"/>
            <a:ext cx="4011084"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762373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986450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solidFill>
                <a:prstClr val="black">
                  <a:tint val="75000"/>
                </a:prstClr>
              </a:solidFill>
            </a:endParaRPr>
          </a:p>
        </p:txBody>
      </p:sp>
      <p:sp>
        <p:nvSpPr>
          <p:cNvPr id="6" name="Espace réservé du numéro de diapositive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8883476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solidFill>
                <a:prstClr val="black">
                  <a:tint val="75000"/>
                </a:prstClr>
              </a:solidFill>
            </a:endParaRPr>
          </a:p>
        </p:txBody>
      </p:sp>
      <p:sp>
        <p:nvSpPr>
          <p:cNvPr id="6" name="Espace réservé du numéro de diapositive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4312799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CA6DCE-F8B7-405B-8AC6-224377A7C20F}" type="datetimeFigureOut">
              <a:rPr lang="fr-FR" smtClean="0">
                <a:solidFill>
                  <a:prstClr val="black">
                    <a:tint val="75000"/>
                  </a:prstClr>
                </a:solidFill>
              </a:rPr>
              <a:pPr/>
              <a:t>07/01/2019</a:t>
            </a:fld>
            <a:endParaRPr lang="fr-FR" dirty="0">
              <a:solidFill>
                <a:prstClr val="black">
                  <a:tint val="75000"/>
                </a:prstClr>
              </a:solidFill>
            </a:endParaRPr>
          </a:p>
        </p:txBody>
      </p:sp>
      <p:sp>
        <p:nvSpPr>
          <p:cNvPr id="5" name="Espace réservé du pied de page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solidFill>
                <a:prstClr val="black">
                  <a:tint val="75000"/>
                </a:prstClr>
              </a:solidFill>
            </a:endParaRPr>
          </a:p>
        </p:txBody>
      </p:sp>
      <p:sp>
        <p:nvSpPr>
          <p:cNvPr id="6" name="Espace réservé du numéro de diapositive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8825B6-64F2-4E01-B0F4-0A154E0BBB73}"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69395046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hemeOverride" Target="../theme/themeOverride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33349" y="3797592"/>
            <a:ext cx="9590200" cy="2092881"/>
          </a:xfrm>
          <a:prstGeom prst="rect">
            <a:avLst/>
          </a:prstGeom>
        </p:spPr>
        <p:txBody>
          <a:bodyPr wrap="square">
            <a:spAutoFit/>
          </a:bodyPr>
          <a:lstStyle/>
          <a:p>
            <a:pPr algn="ctr">
              <a:tabLst>
                <a:tab pos="4140835" algn="l"/>
                <a:tab pos="4231005" algn="l"/>
              </a:tabLst>
            </a:pPr>
            <a:r>
              <a:rPr lang="fr-FR" sz="2000" b="1" dirty="0" smtClean="0">
                <a:solidFill>
                  <a:srgbClr val="002060"/>
                </a:solidFill>
                <a:latin typeface="Cambria"/>
                <a:ea typeface="Cambria"/>
                <a:cs typeface="Cambria"/>
              </a:rPr>
              <a:t>Séminaire  International sur le  </a:t>
            </a:r>
          </a:p>
          <a:p>
            <a:pPr algn="ctr">
              <a:tabLst>
                <a:tab pos="4140835" algn="l"/>
                <a:tab pos="4231005" algn="l"/>
              </a:tabLst>
            </a:pPr>
            <a:r>
              <a:rPr lang="fr-FR" sz="2000" b="1" dirty="0" smtClean="0">
                <a:solidFill>
                  <a:srgbClr val="002060"/>
                </a:solidFill>
                <a:latin typeface="Cambria"/>
                <a:ea typeface="Cambria"/>
                <a:cs typeface="Cambria"/>
              </a:rPr>
              <a:t>« Droit à une éducation inclusive : </a:t>
            </a:r>
          </a:p>
          <a:p>
            <a:pPr algn="ctr">
              <a:tabLst>
                <a:tab pos="4140835" algn="l"/>
                <a:tab pos="4231005" algn="l"/>
              </a:tabLst>
            </a:pPr>
            <a:r>
              <a:rPr lang="fr-FR" sz="2000" b="1" dirty="0" smtClean="0">
                <a:solidFill>
                  <a:srgbClr val="002060"/>
                </a:solidFill>
                <a:latin typeface="Cambria"/>
                <a:ea typeface="Cambria"/>
                <a:cs typeface="Cambria"/>
              </a:rPr>
              <a:t>transition conceptuelle, transformation des pratiques et enjeux de l’évaluation »</a:t>
            </a:r>
            <a:endParaRPr lang="fr-FR" sz="2000" u="sng" dirty="0" smtClean="0">
              <a:solidFill>
                <a:srgbClr val="8064A2">
                  <a:lumMod val="50000"/>
                </a:srgbClr>
              </a:solidFill>
              <a:latin typeface="Aharoni" panose="02010803020104030203" pitchFamily="2" charset="-79"/>
              <a:cs typeface="Aharoni" panose="02010803020104030203" pitchFamily="2" charset="-79"/>
            </a:endParaRPr>
          </a:p>
          <a:p>
            <a:pPr algn="ctr">
              <a:tabLst>
                <a:tab pos="4140835" algn="l"/>
                <a:tab pos="4231005" algn="l"/>
              </a:tabLst>
            </a:pPr>
            <a:endParaRPr lang="fr-FR" sz="2400" b="1" u="sng" dirty="0" smtClean="0">
              <a:solidFill>
                <a:schemeClr val="accent5">
                  <a:lumMod val="75000"/>
                </a:schemeClr>
              </a:solidFill>
              <a:latin typeface="Aharoni" panose="02010803020104030203" pitchFamily="2" charset="-79"/>
              <a:cs typeface="Aharoni" panose="02010803020104030203" pitchFamily="2" charset="-79"/>
            </a:endParaRPr>
          </a:p>
          <a:p>
            <a:pPr algn="ctr">
              <a:tabLst>
                <a:tab pos="4140835" algn="l"/>
                <a:tab pos="4231005" algn="l"/>
              </a:tabLst>
            </a:pPr>
            <a:r>
              <a:rPr lang="fr-FR" sz="1400" b="1" u="sng" dirty="0" smtClean="0">
                <a:solidFill>
                  <a:schemeClr val="accent5">
                    <a:lumMod val="75000"/>
                  </a:schemeClr>
                </a:solidFill>
                <a:latin typeface="Aharoni" panose="02010803020104030203" pitchFamily="2" charset="-79"/>
                <a:cs typeface="Aharoni" panose="02010803020104030203" pitchFamily="2" charset="-79"/>
              </a:rPr>
              <a:t>Au </a:t>
            </a:r>
            <a:r>
              <a:rPr lang="fr-FR" sz="1400" b="1" u="sng" dirty="0">
                <a:solidFill>
                  <a:schemeClr val="accent5">
                    <a:lumMod val="75000"/>
                  </a:schemeClr>
                </a:solidFill>
                <a:latin typeface="Aharoni" panose="02010803020104030203" pitchFamily="2" charset="-79"/>
                <a:cs typeface="Aharoni" panose="02010803020104030203" pitchFamily="2" charset="-79"/>
              </a:rPr>
              <a:t>CSEFRS  07/01/2019</a:t>
            </a:r>
            <a:r>
              <a:rPr lang="fr-FR" sz="1400" b="1" dirty="0">
                <a:solidFill>
                  <a:schemeClr val="accent5">
                    <a:lumMod val="75000"/>
                  </a:schemeClr>
                </a:solidFill>
                <a:latin typeface="Aharoni" panose="02010803020104030203" pitchFamily="2" charset="-79"/>
                <a:cs typeface="Aharoni" panose="02010803020104030203" pitchFamily="2" charset="-79"/>
              </a:rPr>
              <a:t> </a:t>
            </a:r>
          </a:p>
          <a:p>
            <a:pPr algn="ctr">
              <a:tabLst>
                <a:tab pos="4140835" algn="l"/>
                <a:tab pos="4231005" algn="l"/>
              </a:tabLst>
            </a:pPr>
            <a:endParaRPr lang="fr-FR" sz="3200" u="sng" dirty="0" smtClean="0">
              <a:solidFill>
                <a:srgbClr val="8064A2">
                  <a:lumMod val="50000"/>
                </a:srgbClr>
              </a:solidFill>
              <a:latin typeface="Aharoni" panose="02010803020104030203" pitchFamily="2" charset="-79"/>
              <a:cs typeface="Aharoni" panose="02010803020104030203" pitchFamily="2" charset="-79"/>
            </a:endParaRPr>
          </a:p>
        </p:txBody>
      </p:sp>
      <p:pic>
        <p:nvPicPr>
          <p:cNvPr id="20" name="Image 19" descr="C:\Users\acer\Desktop\image cancer du sein\téléchargement.jpg"/>
          <p:cNvPicPr/>
          <p:nvPr/>
        </p:nvPicPr>
        <p:blipFill>
          <a:blip r:embed="rId3" cstate="print"/>
          <a:srcRect l="18516" t="4520" r="15683" b="7192"/>
          <a:stretch>
            <a:fillRect/>
          </a:stretch>
        </p:blipFill>
        <p:spPr bwMode="auto">
          <a:xfrm>
            <a:off x="4667251" y="0"/>
            <a:ext cx="2628900" cy="981640"/>
          </a:xfrm>
          <a:prstGeom prst="rect">
            <a:avLst/>
          </a:prstGeom>
          <a:noFill/>
          <a:ln w="9525">
            <a:noFill/>
            <a:miter lim="800000"/>
            <a:headEnd/>
            <a:tailEnd/>
          </a:ln>
        </p:spPr>
      </p:pic>
      <p:sp>
        <p:nvSpPr>
          <p:cNvPr id="23" name="Sous-titre 2"/>
          <p:cNvSpPr>
            <a:spLocks noGrp="1"/>
          </p:cNvSpPr>
          <p:nvPr>
            <p:ph type="subTitle" idx="1"/>
          </p:nvPr>
        </p:nvSpPr>
        <p:spPr>
          <a:xfrm>
            <a:off x="311973" y="1406338"/>
            <a:ext cx="10039351" cy="2000250"/>
          </a:xfrm>
          <a:ln>
            <a:noFill/>
          </a:ln>
        </p:spPr>
        <p:style>
          <a:lnRef idx="2">
            <a:schemeClr val="dk1"/>
          </a:lnRef>
          <a:fillRef idx="1">
            <a:schemeClr val="lt1"/>
          </a:fillRef>
          <a:effectRef idx="0">
            <a:schemeClr val="dk1"/>
          </a:effectRef>
          <a:fontRef idx="minor">
            <a:schemeClr val="dk1"/>
          </a:fontRef>
        </p:style>
        <p:txBody>
          <a:bodyPr>
            <a:normAutofit fontScale="47500" lnSpcReduction="20000"/>
          </a:bodyPr>
          <a:lstStyle/>
          <a:p>
            <a:pPr>
              <a:tabLst>
                <a:tab pos="4140835" algn="l"/>
                <a:tab pos="4231005" algn="l"/>
              </a:tabLst>
            </a:pPr>
            <a:endParaRPr lang="fr-FR" sz="7300" b="1" dirty="0" smtClean="0">
              <a:solidFill>
                <a:srgbClr val="002060"/>
              </a:solidFill>
              <a:latin typeface="Cambria"/>
              <a:ea typeface="Cambria"/>
              <a:cs typeface="Cambria"/>
            </a:endParaRPr>
          </a:p>
          <a:p>
            <a:pPr>
              <a:tabLst>
                <a:tab pos="4140835" algn="l"/>
                <a:tab pos="4231005" algn="l"/>
              </a:tabLst>
            </a:pPr>
            <a:r>
              <a:rPr lang="fr-FR" sz="7300" b="1" dirty="0" smtClean="0">
                <a:solidFill>
                  <a:srgbClr val="C00000"/>
                </a:solidFill>
                <a:latin typeface="Cambria"/>
                <a:ea typeface="Cambria"/>
                <a:cs typeface="Cambria"/>
              </a:rPr>
              <a:t>Quelle articulation des dispositifs de soutien pour l’accès à la scolarisation des enfants en situation de handicap?</a:t>
            </a:r>
            <a:endParaRPr lang="fr-FR" sz="7300" b="1" dirty="0">
              <a:solidFill>
                <a:srgbClr val="C00000"/>
              </a:solidFill>
              <a:latin typeface="Cambria"/>
              <a:ea typeface="Cambria"/>
              <a:cs typeface="Cambria"/>
            </a:endParaRPr>
          </a:p>
          <a:p>
            <a:pPr>
              <a:tabLst>
                <a:tab pos="4140835" algn="l"/>
                <a:tab pos="4231005" algn="l"/>
              </a:tabLst>
            </a:pPr>
            <a:endParaRPr lang="fr-FR" sz="1800" b="1" dirty="0">
              <a:solidFill>
                <a:srgbClr val="C00000"/>
              </a:solidFill>
              <a:latin typeface="Cambria"/>
              <a:ea typeface="Cambria"/>
              <a:cs typeface="Cambria"/>
            </a:endParaRPr>
          </a:p>
          <a:p>
            <a:pPr>
              <a:tabLst>
                <a:tab pos="4140835" algn="l"/>
                <a:tab pos="4231005" algn="l"/>
              </a:tabLst>
            </a:pPr>
            <a:endParaRPr lang="fr-FR" sz="1800" dirty="0">
              <a:solidFill>
                <a:srgbClr val="002060"/>
              </a:solidFill>
              <a:latin typeface="Cambria"/>
              <a:ea typeface="Cambria"/>
              <a:cs typeface="Cambria"/>
            </a:endParaRPr>
          </a:p>
        </p:txBody>
      </p:sp>
      <p:sp>
        <p:nvSpPr>
          <p:cNvPr id="17" name="object 18"/>
          <p:cNvSpPr txBox="1"/>
          <p:nvPr/>
        </p:nvSpPr>
        <p:spPr>
          <a:xfrm>
            <a:off x="4076701" y="1009652"/>
            <a:ext cx="3695700" cy="669413"/>
          </a:xfrm>
          <a:prstGeom prst="rect">
            <a:avLst/>
          </a:prstGeom>
        </p:spPr>
        <p:txBody>
          <a:bodyPr vert="horz" wrap="square" lIns="0" tIns="27939" rIns="0" bIns="0" rtlCol="0">
            <a:spAutoFit/>
          </a:bodyPr>
          <a:lstStyle/>
          <a:p>
            <a:pPr marL="12700" marR="5080" algn="ctr">
              <a:spcBef>
                <a:spcPts val="219"/>
              </a:spcBef>
            </a:pPr>
            <a:r>
              <a:rPr sz="2000" b="1" dirty="0">
                <a:solidFill>
                  <a:schemeClr val="tx2"/>
                </a:solidFill>
                <a:latin typeface="Arial Narrow"/>
                <a:cs typeface="Arial Narrow"/>
              </a:rPr>
              <a:t>Royaume du </a:t>
            </a:r>
            <a:r>
              <a:rPr sz="2000" b="1" spc="-5" dirty="0" err="1" smtClean="0">
                <a:solidFill>
                  <a:schemeClr val="tx2"/>
                </a:solidFill>
                <a:latin typeface="Arial Narrow"/>
                <a:cs typeface="Arial Narrow"/>
              </a:rPr>
              <a:t>Maroc</a:t>
            </a:r>
            <a:endParaRPr lang="fr-FR" sz="2000" b="1" spc="-5" dirty="0" smtClean="0">
              <a:solidFill>
                <a:schemeClr val="tx2"/>
              </a:solidFill>
              <a:latin typeface="Arial Narrow"/>
              <a:cs typeface="Arial Narrow"/>
            </a:endParaRPr>
          </a:p>
          <a:p>
            <a:pPr marL="12700" marR="5080" algn="ctr">
              <a:spcBef>
                <a:spcPts val="219"/>
              </a:spcBef>
            </a:pPr>
            <a:r>
              <a:rPr sz="2000" b="1" spc="-5" dirty="0" smtClean="0">
                <a:solidFill>
                  <a:schemeClr val="tx2"/>
                </a:solidFill>
                <a:latin typeface="Arial Narrow"/>
                <a:cs typeface="Arial Narrow"/>
              </a:rPr>
              <a:t> </a:t>
            </a:r>
            <a:r>
              <a:rPr sz="2000" b="1" spc="-5" dirty="0" err="1" smtClean="0">
                <a:solidFill>
                  <a:schemeClr val="tx2"/>
                </a:solidFill>
                <a:latin typeface="Arial Narrow"/>
                <a:cs typeface="Arial Narrow"/>
              </a:rPr>
              <a:t>Ministère</a:t>
            </a:r>
            <a:r>
              <a:rPr sz="2000" b="1" spc="-5" dirty="0" smtClean="0">
                <a:solidFill>
                  <a:schemeClr val="tx2"/>
                </a:solidFill>
                <a:latin typeface="Arial Narrow"/>
                <a:cs typeface="Arial Narrow"/>
              </a:rPr>
              <a:t> </a:t>
            </a:r>
            <a:r>
              <a:rPr sz="2000" b="1" dirty="0">
                <a:solidFill>
                  <a:schemeClr val="tx2"/>
                </a:solidFill>
                <a:latin typeface="Arial Narrow"/>
                <a:cs typeface="Arial Narrow"/>
              </a:rPr>
              <a:t>de la</a:t>
            </a:r>
            <a:r>
              <a:rPr sz="2000" b="1" spc="-40" dirty="0">
                <a:solidFill>
                  <a:schemeClr val="tx2"/>
                </a:solidFill>
                <a:latin typeface="Arial Narrow"/>
                <a:cs typeface="Arial Narrow"/>
              </a:rPr>
              <a:t> </a:t>
            </a:r>
            <a:r>
              <a:rPr sz="2000" b="1" spc="-5" dirty="0">
                <a:solidFill>
                  <a:schemeClr val="tx2"/>
                </a:solidFill>
                <a:latin typeface="Arial Narrow"/>
                <a:cs typeface="Arial Narrow"/>
              </a:rPr>
              <a:t>Santé</a:t>
            </a:r>
            <a:endParaRPr sz="2000" dirty="0">
              <a:solidFill>
                <a:schemeClr val="tx2"/>
              </a:solidFill>
              <a:latin typeface="Arial Narrow"/>
              <a:cs typeface="Arial Narrow"/>
            </a:endParaRPr>
          </a:p>
        </p:txBody>
      </p:sp>
      <p:sp>
        <p:nvSpPr>
          <p:cNvPr id="21" name="object 5"/>
          <p:cNvSpPr/>
          <p:nvPr/>
        </p:nvSpPr>
        <p:spPr>
          <a:xfrm>
            <a:off x="9823450" y="2686194"/>
            <a:ext cx="2286000" cy="1857756"/>
          </a:xfrm>
          <a:prstGeom prst="rect">
            <a:avLst/>
          </a:prstGeom>
          <a:blipFill>
            <a:blip r:embed="rId4" cstate="print"/>
            <a:stretch>
              <a:fillRect/>
            </a:stretch>
          </a:blipFill>
        </p:spPr>
        <p:txBody>
          <a:bodyPr wrap="square" lIns="0" tIns="0" rIns="0" bIns="0" rtlCol="0"/>
          <a:lstStyle/>
          <a:p>
            <a:endParaRPr/>
          </a:p>
        </p:txBody>
      </p:sp>
      <p:sp>
        <p:nvSpPr>
          <p:cNvPr id="8" name="ZoneTexte 7"/>
          <p:cNvSpPr txBox="1"/>
          <p:nvPr/>
        </p:nvSpPr>
        <p:spPr>
          <a:xfrm>
            <a:off x="7912100" y="5681312"/>
            <a:ext cx="3822700" cy="461665"/>
          </a:xfrm>
          <a:prstGeom prst="rect">
            <a:avLst/>
          </a:prstGeom>
          <a:noFill/>
        </p:spPr>
        <p:txBody>
          <a:bodyPr wrap="square" rtlCol="0">
            <a:spAutoFit/>
          </a:bodyPr>
          <a:lstStyle/>
          <a:p>
            <a:pPr algn="ctr">
              <a:tabLst>
                <a:tab pos="4140835" algn="l"/>
                <a:tab pos="4231005" algn="l"/>
              </a:tabLst>
            </a:pPr>
            <a:r>
              <a:rPr lang="fr-FR" sz="1200" b="1" dirty="0" smtClean="0">
                <a:solidFill>
                  <a:schemeClr val="tx2"/>
                </a:solidFill>
                <a:latin typeface="Aharoni" panose="02010803020104030203" pitchFamily="2" charset="-79"/>
                <a:cs typeface="Aharoni" panose="02010803020104030203" pitchFamily="2" charset="-79"/>
              </a:rPr>
              <a:t>Division </a:t>
            </a:r>
            <a:r>
              <a:rPr lang="fr-FR" sz="1200" b="1" dirty="0">
                <a:solidFill>
                  <a:schemeClr val="tx2"/>
                </a:solidFill>
                <a:latin typeface="Aharoni" panose="02010803020104030203" pitchFamily="2" charset="-79"/>
                <a:cs typeface="Aharoni" panose="02010803020104030203" pitchFamily="2" charset="-79"/>
              </a:rPr>
              <a:t>de La Santé Scolaire et Universitaire</a:t>
            </a:r>
          </a:p>
          <a:p>
            <a:pPr algn="ctr">
              <a:tabLst>
                <a:tab pos="4140835" algn="l"/>
                <a:tab pos="4231005" algn="l"/>
              </a:tabLst>
            </a:pPr>
            <a:r>
              <a:rPr lang="fr-FR" sz="1200" b="1" dirty="0">
                <a:solidFill>
                  <a:schemeClr val="tx2"/>
                </a:solidFill>
                <a:latin typeface="Aharoni" panose="02010803020104030203" pitchFamily="2" charset="-79"/>
                <a:cs typeface="Aharoni" panose="02010803020104030203" pitchFamily="2" charset="-79"/>
              </a:rPr>
              <a:t>Direction de la Population</a:t>
            </a:r>
          </a:p>
        </p:txBody>
      </p:sp>
    </p:spTree>
    <p:extLst>
      <p:ext uri="{BB962C8B-B14F-4D97-AF65-F5344CB8AC3E}">
        <p14:creationId xmlns:p14="http://schemas.microsoft.com/office/powerpoint/2010/main" val="4011062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1271088" y="640489"/>
            <a:ext cx="9157779" cy="223610"/>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0" name="Groupe 9"/>
          <p:cNvGrpSpPr/>
          <p:nvPr/>
        </p:nvGrpSpPr>
        <p:grpSpPr>
          <a:xfrm>
            <a:off x="1474941" y="6432337"/>
            <a:ext cx="9157779" cy="223610"/>
            <a:chOff x="-13778" y="5750796"/>
            <a:chExt cx="9157778" cy="223610"/>
          </a:xfrm>
        </p:grpSpPr>
        <p:sp>
          <p:nvSpPr>
            <p:cNvPr id="11" name="Organigramme : Processus 10"/>
            <p:cNvSpPr/>
            <p:nvPr/>
          </p:nvSpPr>
          <p:spPr>
            <a:xfrm>
              <a:off x="-13778" y="5750796"/>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Organigramme : Processus 11"/>
            <p:cNvSpPr/>
            <p:nvPr/>
          </p:nvSpPr>
          <p:spPr>
            <a:xfrm>
              <a:off x="1786222" y="5752658"/>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3" name="Organigramme : Processus 12"/>
            <p:cNvSpPr/>
            <p:nvPr/>
          </p:nvSpPr>
          <p:spPr>
            <a:xfrm>
              <a:off x="7317070" y="5750796"/>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4" name="Organigramme : Processus 13"/>
            <p:cNvSpPr/>
            <p:nvPr/>
          </p:nvSpPr>
          <p:spPr>
            <a:xfrm>
              <a:off x="5386222" y="5758382"/>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5" name="Organigramme : Processus 14"/>
            <p:cNvSpPr/>
            <p:nvPr/>
          </p:nvSpPr>
          <p:spPr>
            <a:xfrm>
              <a:off x="3586222" y="5758382"/>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
        <p:nvSpPr>
          <p:cNvPr id="16" name="ZoneTexte 15"/>
          <p:cNvSpPr txBox="1"/>
          <p:nvPr/>
        </p:nvSpPr>
        <p:spPr>
          <a:xfrm>
            <a:off x="1524002" y="44627"/>
            <a:ext cx="4910089" cy="461665"/>
          </a:xfrm>
          <a:prstGeom prst="rect">
            <a:avLst/>
          </a:prstGeom>
          <a:noFill/>
        </p:spPr>
        <p:txBody>
          <a:bodyPr wrap="square" rtlCol="0">
            <a:spAutoFit/>
          </a:bodyPr>
          <a:lstStyle/>
          <a:p>
            <a:r>
              <a:rPr lang="fr-FR" sz="2400" b="1" dirty="0" smtClean="0">
                <a:solidFill>
                  <a:srgbClr val="002060"/>
                </a:solidFill>
                <a:latin typeface="Aharoni" panose="02010803020104030203" pitchFamily="2" charset="-79"/>
                <a:cs typeface="Aharoni" panose="02010803020104030203" pitchFamily="2" charset="-79"/>
              </a:rPr>
              <a:t>ANALYSE DE LA SITUATION</a:t>
            </a:r>
            <a:endParaRPr lang="fr-FR" sz="2400" b="1" dirty="0">
              <a:solidFill>
                <a:srgbClr val="002060"/>
              </a:solidFill>
              <a:latin typeface="Aharoni" panose="02010803020104030203" pitchFamily="2" charset="-79"/>
              <a:cs typeface="Aharoni" panose="02010803020104030203" pitchFamily="2" charset="-79"/>
            </a:endParaRPr>
          </a:p>
        </p:txBody>
      </p:sp>
      <p:sp>
        <p:nvSpPr>
          <p:cNvPr id="2" name="Rectangle 1"/>
          <p:cNvSpPr/>
          <p:nvPr/>
        </p:nvSpPr>
        <p:spPr>
          <a:xfrm>
            <a:off x="555935" y="922393"/>
            <a:ext cx="8298288" cy="830997"/>
          </a:xfrm>
          <a:prstGeom prst="rect">
            <a:avLst/>
          </a:prstGeom>
        </p:spPr>
        <p:txBody>
          <a:bodyPr wrap="square">
            <a:spAutoFit/>
          </a:bodyPr>
          <a:lstStyle/>
          <a:p>
            <a:endParaRPr lang="fr-FR" sz="2400" dirty="0" smtClean="0">
              <a:solidFill>
                <a:srgbClr val="002060"/>
              </a:solidFill>
              <a:cs typeface="Times New Roman" panose="02020603050405020304" pitchFamily="18" charset="0"/>
            </a:endParaRPr>
          </a:p>
          <a:p>
            <a:endParaRPr lang="fr-FR" sz="2400" dirty="0">
              <a:solidFill>
                <a:srgbClr val="002060"/>
              </a:solidFill>
              <a:cs typeface="Times New Roman" panose="02020603050405020304" pitchFamily="18" charset="0"/>
            </a:endParaRPr>
          </a:p>
        </p:txBody>
      </p:sp>
      <p:sp>
        <p:nvSpPr>
          <p:cNvPr id="19" name="ZoneTexte 18"/>
          <p:cNvSpPr txBox="1"/>
          <p:nvPr/>
        </p:nvSpPr>
        <p:spPr>
          <a:xfrm>
            <a:off x="5526494" y="3480495"/>
            <a:ext cx="5486399" cy="923330"/>
          </a:xfrm>
          <a:prstGeom prst="rect">
            <a:avLst/>
          </a:prstGeom>
          <a:noFill/>
        </p:spPr>
        <p:txBody>
          <a:bodyPr wrap="square" rtlCol="0">
            <a:spAutoFit/>
          </a:bodyPr>
          <a:lstStyle/>
          <a:p>
            <a:endParaRPr lang="fr-FR" dirty="0"/>
          </a:p>
          <a:p>
            <a:endParaRPr lang="fr-FR" dirty="0"/>
          </a:p>
          <a:p>
            <a:r>
              <a:rPr lang="fr-FR" dirty="0"/>
              <a:t> </a:t>
            </a:r>
            <a:endParaRPr lang="fr-FR" dirty="0">
              <a:solidFill>
                <a:schemeClr val="tx2">
                  <a:lumMod val="40000"/>
                  <a:lumOff val="60000"/>
                </a:schemeClr>
              </a:solidFill>
            </a:endParaRPr>
          </a:p>
        </p:txBody>
      </p:sp>
      <p:sp>
        <p:nvSpPr>
          <p:cNvPr id="20" name="Rectangle 19"/>
          <p:cNvSpPr/>
          <p:nvPr/>
        </p:nvSpPr>
        <p:spPr>
          <a:xfrm>
            <a:off x="876424" y="1411367"/>
            <a:ext cx="11315576" cy="1846659"/>
          </a:xfrm>
          <a:prstGeom prst="rect">
            <a:avLst/>
          </a:prstGeom>
        </p:spPr>
        <p:txBody>
          <a:bodyPr wrap="square">
            <a:spAutoFit/>
          </a:bodyPr>
          <a:lstStyle/>
          <a:p>
            <a:endParaRPr lang="fr-FR" dirty="0" smtClean="0"/>
          </a:p>
          <a:p>
            <a:pPr marL="342900" indent="-342900">
              <a:buFont typeface="Wingdings" panose="05000000000000000000" pitchFamily="2" charset="2"/>
              <a:buChar char="Ø"/>
            </a:pPr>
            <a:r>
              <a:rPr lang="fr-FR" sz="2400" b="1" dirty="0" smtClean="0">
                <a:solidFill>
                  <a:schemeClr val="accent5">
                    <a:lumMod val="50000"/>
                  </a:schemeClr>
                </a:solidFill>
                <a:latin typeface="Arial" panose="020B0604020202020204" pitchFamily="34" charset="0"/>
                <a:cs typeface="Arial" panose="020B0604020202020204" pitchFamily="34" charset="0"/>
              </a:rPr>
              <a:t>Entre 5 et 14 ans </a:t>
            </a:r>
            <a:r>
              <a:rPr lang="fr-FR" sz="2400" dirty="0" smtClean="0">
                <a:solidFill>
                  <a:schemeClr val="accent5">
                    <a:lumMod val="50000"/>
                  </a:schemeClr>
                </a:solidFill>
                <a:latin typeface="Arial" panose="020B0604020202020204" pitchFamily="34" charset="0"/>
                <a:cs typeface="Arial" panose="020B0604020202020204" pitchFamily="34" charset="0"/>
              </a:rPr>
              <a:t>: </a:t>
            </a:r>
            <a:r>
              <a:rPr lang="fr-FR" sz="2400" b="1" dirty="0" smtClean="0">
                <a:solidFill>
                  <a:schemeClr val="accent5">
                    <a:lumMod val="50000"/>
                  </a:schemeClr>
                </a:solidFill>
                <a:latin typeface="Arial" panose="020B0604020202020204" pitchFamily="34" charset="0"/>
                <a:cs typeface="Arial" panose="020B0604020202020204" pitchFamily="34" charset="0"/>
              </a:rPr>
              <a:t>30,4%</a:t>
            </a:r>
            <a:r>
              <a:rPr lang="fr-FR" sz="2400" dirty="0" smtClean="0">
                <a:solidFill>
                  <a:schemeClr val="accent5">
                    <a:lumMod val="50000"/>
                  </a:schemeClr>
                </a:solidFill>
                <a:latin typeface="Arial" panose="020B0604020202020204" pitchFamily="34" charset="0"/>
                <a:cs typeface="Arial" panose="020B0604020202020204" pitchFamily="34" charset="0"/>
              </a:rPr>
              <a:t> </a:t>
            </a:r>
            <a:r>
              <a:rPr lang="fr-FR" sz="2400" dirty="0">
                <a:solidFill>
                  <a:schemeClr val="accent5">
                    <a:lumMod val="50000"/>
                  </a:schemeClr>
                </a:solidFill>
                <a:latin typeface="Arial" panose="020B0604020202020204" pitchFamily="34" charset="0"/>
                <a:cs typeface="Arial" panose="020B0604020202020204" pitchFamily="34" charset="0"/>
              </a:rPr>
              <a:t>des PSH sont sans instruction dont </a:t>
            </a:r>
            <a:r>
              <a:rPr lang="fr-FR" sz="2400" b="1" dirty="0">
                <a:solidFill>
                  <a:schemeClr val="accent5">
                    <a:lumMod val="50000"/>
                  </a:schemeClr>
                </a:solidFill>
                <a:latin typeface="Arial" panose="020B0604020202020204" pitchFamily="34" charset="0"/>
                <a:cs typeface="Arial" panose="020B0604020202020204" pitchFamily="34" charset="0"/>
              </a:rPr>
              <a:t>38,7</a:t>
            </a:r>
            <a:r>
              <a:rPr lang="fr-FR" sz="2400" dirty="0" smtClean="0">
                <a:solidFill>
                  <a:schemeClr val="accent5">
                    <a:lumMod val="50000"/>
                  </a:schemeClr>
                </a:solidFill>
                <a:latin typeface="Arial" panose="020B0604020202020204" pitchFamily="34" charset="0"/>
                <a:cs typeface="Arial" panose="020B0604020202020204" pitchFamily="34" charset="0"/>
              </a:rPr>
              <a:t>%</a:t>
            </a:r>
          </a:p>
          <a:p>
            <a:r>
              <a:rPr lang="fr-FR" sz="2400" dirty="0" smtClean="0">
                <a:solidFill>
                  <a:schemeClr val="accent5">
                    <a:lumMod val="50000"/>
                  </a:schemeClr>
                </a:solidFill>
                <a:latin typeface="Arial" panose="020B0604020202020204" pitchFamily="34" charset="0"/>
                <a:cs typeface="Arial" panose="020B0604020202020204" pitchFamily="34" charset="0"/>
              </a:rPr>
              <a:t>    </a:t>
            </a:r>
            <a:r>
              <a:rPr lang="fr-FR" sz="2400" dirty="0">
                <a:solidFill>
                  <a:schemeClr val="accent5">
                    <a:lumMod val="50000"/>
                  </a:schemeClr>
                </a:solidFill>
                <a:latin typeface="Arial" panose="020B0604020202020204" pitchFamily="34" charset="0"/>
                <a:cs typeface="Arial" panose="020B0604020202020204" pitchFamily="34" charset="0"/>
              </a:rPr>
              <a:t>souffrent d’un handicap très sévère</a:t>
            </a:r>
          </a:p>
          <a:p>
            <a:pPr indent="-285750">
              <a:buFont typeface="Wingdings" panose="05000000000000000000" pitchFamily="2" charset="2"/>
              <a:buChar char="Ø"/>
            </a:pPr>
            <a:r>
              <a:rPr lang="fr-FR" dirty="0" smtClean="0"/>
              <a:t> </a:t>
            </a:r>
            <a:r>
              <a:rPr lang="fr-FR" sz="2400" b="1" dirty="0" smtClean="0">
                <a:solidFill>
                  <a:schemeClr val="accent5">
                    <a:lumMod val="50000"/>
                  </a:schemeClr>
                </a:solidFill>
                <a:latin typeface="Arial" panose="020B0604020202020204" pitchFamily="34" charset="0"/>
                <a:cs typeface="Arial" panose="020B0604020202020204" pitchFamily="34" charset="0"/>
              </a:rPr>
              <a:t>Entre 15 et 25 ans : </a:t>
            </a:r>
            <a:r>
              <a:rPr lang="fr-FR" sz="2400" b="1" dirty="0">
                <a:solidFill>
                  <a:schemeClr val="accent5">
                    <a:lumMod val="50000"/>
                  </a:schemeClr>
                </a:solidFill>
                <a:latin typeface="Arial" panose="020B0604020202020204" pitchFamily="34" charset="0"/>
                <a:cs typeface="Arial" panose="020B0604020202020204" pitchFamily="34" charset="0"/>
              </a:rPr>
              <a:t>33,7%</a:t>
            </a:r>
            <a:r>
              <a:rPr lang="fr-FR" sz="2400" dirty="0" smtClean="0">
                <a:solidFill>
                  <a:schemeClr val="accent5">
                    <a:lumMod val="50000"/>
                  </a:schemeClr>
                </a:solidFill>
                <a:latin typeface="Arial" panose="020B0604020202020204" pitchFamily="34" charset="0"/>
                <a:cs typeface="Arial" panose="020B0604020202020204" pitchFamily="34" charset="0"/>
              </a:rPr>
              <a:t> </a:t>
            </a:r>
            <a:r>
              <a:rPr lang="fr-FR" sz="2400" dirty="0">
                <a:solidFill>
                  <a:schemeClr val="accent5">
                    <a:lumMod val="50000"/>
                  </a:schemeClr>
                </a:solidFill>
                <a:latin typeface="Arial" panose="020B0604020202020204" pitchFamily="34" charset="0"/>
                <a:cs typeface="Arial" panose="020B0604020202020204" pitchFamily="34" charset="0"/>
              </a:rPr>
              <a:t>des personnes sont sans instruction</a:t>
            </a:r>
          </a:p>
          <a:p>
            <a:pPr indent="-285750">
              <a:buFont typeface="Wingdings" panose="05000000000000000000" pitchFamily="2" charset="2"/>
              <a:buChar char="Ø"/>
            </a:pPr>
            <a:r>
              <a:rPr lang="fr-FR" sz="2400" b="1" dirty="0" smtClean="0">
                <a:solidFill>
                  <a:schemeClr val="accent5">
                    <a:lumMod val="50000"/>
                  </a:schemeClr>
                </a:solidFill>
                <a:latin typeface="Arial" panose="020B0604020202020204" pitchFamily="34" charset="0"/>
                <a:cs typeface="Arial" panose="020B0604020202020204" pitchFamily="34" charset="0"/>
              </a:rPr>
              <a:t> Les PSH (de degré léger</a:t>
            </a:r>
            <a:r>
              <a:rPr lang="fr-FR" sz="2400" dirty="0" smtClean="0"/>
              <a:t>) </a:t>
            </a:r>
            <a:r>
              <a:rPr lang="fr-FR" sz="2400" dirty="0">
                <a:solidFill>
                  <a:schemeClr val="accent5">
                    <a:lumMod val="50000"/>
                  </a:schemeClr>
                </a:solidFill>
                <a:latin typeface="Arial" panose="020B0604020202020204" pitchFamily="34" charset="0"/>
                <a:cs typeface="Arial" panose="020B0604020202020204" pitchFamily="34" charset="0"/>
              </a:rPr>
              <a:t>ont plus de chance d’être scolarisées </a:t>
            </a:r>
          </a:p>
        </p:txBody>
      </p:sp>
      <p:sp>
        <p:nvSpPr>
          <p:cNvPr id="3" name="Rectangle 2"/>
          <p:cNvSpPr/>
          <p:nvPr/>
        </p:nvSpPr>
        <p:spPr>
          <a:xfrm>
            <a:off x="7040202" y="6099725"/>
            <a:ext cx="3972691" cy="369332"/>
          </a:xfrm>
          <a:prstGeom prst="rect">
            <a:avLst/>
          </a:prstGeom>
        </p:spPr>
        <p:txBody>
          <a:bodyPr wrap="none">
            <a:spAutoFit/>
          </a:bodyPr>
          <a:lstStyle/>
          <a:p>
            <a:r>
              <a:rPr lang="fr-FR" b="1" dirty="0" smtClean="0">
                <a:solidFill>
                  <a:schemeClr val="tx2">
                    <a:lumMod val="40000"/>
                    <a:lumOff val="60000"/>
                  </a:schemeClr>
                </a:solidFill>
              </a:rPr>
              <a:t>Enquête nationale sur le Handicap 2014</a:t>
            </a:r>
            <a:endParaRPr lang="fr-FR" dirty="0">
              <a:solidFill>
                <a:schemeClr val="tx2">
                  <a:lumMod val="40000"/>
                  <a:lumOff val="60000"/>
                </a:schemeClr>
              </a:solidFill>
            </a:endParaRPr>
          </a:p>
        </p:txBody>
      </p:sp>
      <p:pic>
        <p:nvPicPr>
          <p:cNvPr id="34" name="Image 33"/>
          <p:cNvPicPr>
            <a:picLocks noChangeAspect="1"/>
          </p:cNvPicPr>
          <p:nvPr/>
        </p:nvPicPr>
        <p:blipFill>
          <a:blip r:embed="rId3"/>
          <a:stretch>
            <a:fillRect/>
          </a:stretch>
        </p:blipFill>
        <p:spPr>
          <a:xfrm>
            <a:off x="4996463" y="4172978"/>
            <a:ext cx="853515" cy="1030313"/>
          </a:xfrm>
          <a:prstGeom prst="rect">
            <a:avLst/>
          </a:prstGeom>
        </p:spPr>
      </p:pic>
      <p:pic>
        <p:nvPicPr>
          <p:cNvPr id="35" name="Image 34"/>
          <p:cNvPicPr>
            <a:picLocks noChangeAspect="1"/>
          </p:cNvPicPr>
          <p:nvPr/>
        </p:nvPicPr>
        <p:blipFill>
          <a:blip r:embed="rId4"/>
          <a:stretch>
            <a:fillRect/>
          </a:stretch>
        </p:blipFill>
        <p:spPr>
          <a:xfrm>
            <a:off x="1301071" y="3449290"/>
            <a:ext cx="8686799" cy="1603984"/>
          </a:xfrm>
          <a:prstGeom prst="rect">
            <a:avLst/>
          </a:prstGeom>
          <a:ln>
            <a:solidFill>
              <a:srgbClr val="C00000"/>
            </a:solidFill>
          </a:ln>
        </p:spPr>
      </p:pic>
      <p:sp>
        <p:nvSpPr>
          <p:cNvPr id="21" name="Ellipse 20"/>
          <p:cNvSpPr/>
          <p:nvPr/>
        </p:nvSpPr>
        <p:spPr>
          <a:xfrm>
            <a:off x="4987244" y="4037409"/>
            <a:ext cx="1314451" cy="105889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17" name="Rectangle 16"/>
          <p:cNvSpPr/>
          <p:nvPr/>
        </p:nvSpPr>
        <p:spPr>
          <a:xfrm>
            <a:off x="1145771" y="989270"/>
            <a:ext cx="3559308" cy="461665"/>
          </a:xfrm>
          <a:prstGeom prst="rect">
            <a:avLst/>
          </a:prstGeom>
        </p:spPr>
        <p:txBody>
          <a:bodyPr wrap="none">
            <a:spAutoFit/>
          </a:bodyPr>
          <a:lstStyle/>
          <a:p>
            <a:r>
              <a:rPr lang="fr-FR" sz="2400" b="1" dirty="0">
                <a:solidFill>
                  <a:srgbClr val="1F497D">
                    <a:lumMod val="60000"/>
                    <a:lumOff val="40000"/>
                  </a:srgbClr>
                </a:solidFill>
                <a:cs typeface="Times New Roman" panose="02020603050405020304" pitchFamily="18" charset="0"/>
              </a:rPr>
              <a:t>Situation Epidémiologique</a:t>
            </a:r>
          </a:p>
        </p:txBody>
      </p:sp>
    </p:spTree>
    <p:extLst>
      <p:ext uri="{BB962C8B-B14F-4D97-AF65-F5344CB8AC3E}">
        <p14:creationId xmlns:p14="http://schemas.microsoft.com/office/powerpoint/2010/main" val="24305622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bject 10"/>
          <p:cNvSpPr txBox="1">
            <a:spLocks noGrp="1"/>
          </p:cNvSpPr>
          <p:nvPr>
            <p:ph type="title"/>
          </p:nvPr>
        </p:nvSpPr>
        <p:spPr>
          <a:xfrm>
            <a:off x="716594" y="195521"/>
            <a:ext cx="9332628" cy="2105705"/>
          </a:xfrm>
          <a:prstGeom prst="rect">
            <a:avLst/>
          </a:prstGeom>
        </p:spPr>
        <p:txBody>
          <a:bodyPr vert="horz" wrap="square" lIns="0" tIns="12700" rIns="0" bIns="0" rtlCol="0">
            <a:spAutoFit/>
          </a:bodyPr>
          <a:lstStyle/>
          <a:p>
            <a:pPr marL="12700" algn="l">
              <a:spcBef>
                <a:spcPts val="100"/>
              </a:spcBef>
            </a:pPr>
            <a:r>
              <a:rPr lang="fr-FR" sz="2400" b="1" dirty="0" smtClean="0">
                <a:solidFill>
                  <a:srgbClr val="002060"/>
                </a:solidFill>
                <a:latin typeface="Aharoni" panose="02010803020104030203" pitchFamily="2" charset="-79"/>
                <a:ea typeface="+mn-ea"/>
                <a:cs typeface="Aharoni" panose="02010803020104030203" pitchFamily="2" charset="-79"/>
              </a:rPr>
              <a:t>    ANALYSE DE LA SITUATION : </a:t>
            </a:r>
            <a:r>
              <a:rPr lang="fr-FR" sz="2400" b="1" dirty="0">
                <a:solidFill>
                  <a:srgbClr val="002060"/>
                </a:solidFill>
                <a:latin typeface="Aharoni" panose="02010803020104030203" pitchFamily="2" charset="-79"/>
                <a:ea typeface="+mn-ea"/>
                <a:cs typeface="Aharoni" panose="02010803020104030203" pitchFamily="2" charset="-79"/>
              </a:rPr>
              <a:t>PRINCIPAUX ACQUIS</a:t>
            </a:r>
            <a:br>
              <a:rPr lang="fr-FR" sz="2400" b="1" dirty="0">
                <a:solidFill>
                  <a:srgbClr val="002060"/>
                </a:solidFill>
                <a:latin typeface="Aharoni" panose="02010803020104030203" pitchFamily="2" charset="-79"/>
                <a:ea typeface="+mn-ea"/>
                <a:cs typeface="Aharoni" panose="02010803020104030203" pitchFamily="2" charset="-79"/>
              </a:rPr>
            </a:br>
            <a:r>
              <a:rPr lang="fr-FR" sz="2400" b="1" dirty="0">
                <a:solidFill>
                  <a:srgbClr val="002060"/>
                </a:solidFill>
                <a:latin typeface="Aharoni" panose="02010803020104030203" pitchFamily="2" charset="-79"/>
                <a:ea typeface="+mn-ea"/>
                <a:cs typeface="Aharoni" panose="02010803020104030203" pitchFamily="2" charset="-79"/>
              </a:rPr>
              <a:t/>
            </a:r>
            <a:br>
              <a:rPr lang="fr-FR" sz="2400" b="1" dirty="0">
                <a:solidFill>
                  <a:srgbClr val="002060"/>
                </a:solidFill>
                <a:latin typeface="Aharoni" panose="02010803020104030203" pitchFamily="2" charset="-79"/>
                <a:ea typeface="+mn-ea"/>
                <a:cs typeface="Aharoni" panose="02010803020104030203" pitchFamily="2" charset="-79"/>
              </a:rPr>
            </a:br>
            <a:r>
              <a:rPr lang="fr-FR" dirty="0" smtClean="0">
                <a:latin typeface="Times New Roman"/>
                <a:cs typeface="Times New Roman"/>
              </a:rPr>
              <a:t/>
            </a:r>
            <a:br>
              <a:rPr lang="fr-FR" dirty="0" smtClean="0">
                <a:latin typeface="Times New Roman"/>
                <a:cs typeface="Times New Roman"/>
              </a:rPr>
            </a:br>
            <a:endParaRPr spc="-5" dirty="0"/>
          </a:p>
        </p:txBody>
      </p:sp>
      <p:sp>
        <p:nvSpPr>
          <p:cNvPr id="25" name="Rectangle 24"/>
          <p:cNvSpPr/>
          <p:nvPr/>
        </p:nvSpPr>
        <p:spPr>
          <a:xfrm>
            <a:off x="1012324" y="1466061"/>
            <a:ext cx="9778201" cy="830997"/>
          </a:xfrm>
          <a:prstGeom prst="rect">
            <a:avLst/>
          </a:prstGeom>
        </p:spPr>
        <p:txBody>
          <a:bodyPr wrap="square">
            <a:spAutoFit/>
          </a:bodyPr>
          <a:lstStyle/>
          <a:p>
            <a:pPr marL="12700" algn="ctr">
              <a:spcBef>
                <a:spcPts val="100"/>
              </a:spcBef>
            </a:pPr>
            <a:r>
              <a:rPr lang="fr-FR" sz="2400" b="1" kern="0" spc="-10" dirty="0" smtClean="0">
                <a:solidFill>
                  <a:srgbClr val="1F497D"/>
                </a:solidFill>
                <a:latin typeface="Cambria Math"/>
                <a:ea typeface="+mj-ea"/>
                <a:cs typeface="Cambria Math"/>
              </a:rPr>
              <a:t>Renforcement </a:t>
            </a:r>
            <a:r>
              <a:rPr lang="fr-FR" sz="2400" b="1" kern="0" spc="-5" dirty="0" smtClean="0">
                <a:solidFill>
                  <a:srgbClr val="1F497D"/>
                </a:solidFill>
                <a:latin typeface="Cambria Math"/>
                <a:ea typeface="+mj-ea"/>
                <a:cs typeface="Cambria Math"/>
              </a:rPr>
              <a:t>des </a:t>
            </a:r>
            <a:r>
              <a:rPr lang="fr-FR" sz="2400" b="1" kern="0" spc="-10" dirty="0" smtClean="0">
                <a:solidFill>
                  <a:srgbClr val="1F497D"/>
                </a:solidFill>
                <a:latin typeface="Cambria Math"/>
                <a:ea typeface="+mj-ea"/>
                <a:cs typeface="Cambria Math"/>
              </a:rPr>
              <a:t>programmes </a:t>
            </a:r>
            <a:r>
              <a:rPr lang="fr-FR" sz="2400" b="1" kern="0" dirty="0" smtClean="0">
                <a:solidFill>
                  <a:srgbClr val="1F497D"/>
                </a:solidFill>
                <a:latin typeface="Cambria Math"/>
                <a:ea typeface="+mj-ea"/>
                <a:cs typeface="Cambria Math"/>
              </a:rPr>
              <a:t>et </a:t>
            </a:r>
            <a:r>
              <a:rPr lang="fr-FR" sz="2400" b="1" kern="0" spc="-5" dirty="0" smtClean="0">
                <a:solidFill>
                  <a:srgbClr val="1F497D"/>
                </a:solidFill>
                <a:latin typeface="Cambria Math"/>
                <a:ea typeface="+mj-ea"/>
                <a:cs typeface="Cambria Math"/>
              </a:rPr>
              <a:t>actions </a:t>
            </a:r>
            <a:r>
              <a:rPr lang="fr-FR" sz="2400" b="1" kern="0" dirty="0" smtClean="0">
                <a:solidFill>
                  <a:srgbClr val="1F497D"/>
                </a:solidFill>
                <a:latin typeface="Cambria Math"/>
                <a:ea typeface="+mj-ea"/>
                <a:cs typeface="Cambria Math"/>
              </a:rPr>
              <a:t>de </a:t>
            </a:r>
            <a:r>
              <a:rPr lang="fr-FR" sz="2400" b="1" kern="0" spc="-10" dirty="0" smtClean="0">
                <a:solidFill>
                  <a:srgbClr val="1F497D"/>
                </a:solidFill>
                <a:latin typeface="Cambria Math"/>
                <a:ea typeface="+mj-ea"/>
                <a:cs typeface="Cambria Math"/>
              </a:rPr>
              <a:t>prévention </a:t>
            </a:r>
            <a:r>
              <a:rPr lang="fr-FR" sz="2400" b="1" kern="0" dirty="0" smtClean="0">
                <a:solidFill>
                  <a:srgbClr val="1F497D"/>
                </a:solidFill>
                <a:latin typeface="Cambria Math"/>
                <a:ea typeface="+mj-ea"/>
                <a:cs typeface="Cambria Math"/>
              </a:rPr>
              <a:t>et</a:t>
            </a:r>
            <a:r>
              <a:rPr lang="fr-FR" sz="2400" b="1" kern="0" spc="-35" dirty="0" smtClean="0">
                <a:solidFill>
                  <a:srgbClr val="1F497D"/>
                </a:solidFill>
                <a:latin typeface="Cambria Math"/>
                <a:ea typeface="+mj-ea"/>
                <a:cs typeface="Cambria Math"/>
              </a:rPr>
              <a:t> </a:t>
            </a:r>
            <a:r>
              <a:rPr lang="fr-FR" sz="2400" b="1" kern="0" dirty="0" smtClean="0">
                <a:solidFill>
                  <a:srgbClr val="1F497D"/>
                </a:solidFill>
                <a:latin typeface="Cambria Math"/>
                <a:ea typeface="+mj-ea"/>
                <a:cs typeface="Cambria Math"/>
              </a:rPr>
              <a:t>de</a:t>
            </a:r>
          </a:p>
          <a:p>
            <a:pPr marL="12700" algn="ctr"/>
            <a:r>
              <a:rPr lang="fr-FR" sz="2400" b="1" kern="0" spc="-5" dirty="0" smtClean="0">
                <a:solidFill>
                  <a:srgbClr val="1F497D"/>
                </a:solidFill>
                <a:latin typeface="Cambria Math"/>
                <a:ea typeface="+mj-ea"/>
                <a:cs typeface="Cambria Math"/>
              </a:rPr>
              <a:t>dépistage </a:t>
            </a:r>
            <a:r>
              <a:rPr lang="fr-FR" sz="2400" b="1" kern="0" spc="-10" dirty="0" smtClean="0">
                <a:solidFill>
                  <a:srgbClr val="1F497D"/>
                </a:solidFill>
                <a:latin typeface="Cambria Math"/>
                <a:ea typeface="+mj-ea"/>
                <a:cs typeface="Cambria Math"/>
              </a:rPr>
              <a:t>précoce </a:t>
            </a:r>
            <a:r>
              <a:rPr lang="fr-FR" sz="2400" b="1" kern="0" spc="-5" dirty="0" smtClean="0">
                <a:solidFill>
                  <a:srgbClr val="1F497D"/>
                </a:solidFill>
                <a:latin typeface="Cambria Math"/>
                <a:ea typeface="+mj-ea"/>
                <a:cs typeface="Cambria Math"/>
              </a:rPr>
              <a:t>des pathologies </a:t>
            </a:r>
            <a:r>
              <a:rPr lang="fr-FR" sz="2400" b="1" kern="0" dirty="0" smtClean="0">
                <a:solidFill>
                  <a:srgbClr val="1F497D"/>
                </a:solidFill>
                <a:latin typeface="Cambria Math"/>
                <a:ea typeface="+mj-ea"/>
                <a:cs typeface="Cambria Math"/>
              </a:rPr>
              <a:t>à l’origine de</a:t>
            </a:r>
            <a:r>
              <a:rPr lang="fr-FR" sz="2400" b="1" kern="0" spc="-30" dirty="0" smtClean="0">
                <a:solidFill>
                  <a:srgbClr val="1F497D"/>
                </a:solidFill>
                <a:latin typeface="Cambria Math"/>
                <a:ea typeface="+mj-ea"/>
                <a:cs typeface="Cambria Math"/>
              </a:rPr>
              <a:t> </a:t>
            </a:r>
            <a:r>
              <a:rPr lang="fr-FR" sz="2400" b="1" kern="0" spc="-5" dirty="0" smtClean="0">
                <a:solidFill>
                  <a:srgbClr val="1F497D"/>
                </a:solidFill>
                <a:latin typeface="Cambria Math"/>
                <a:ea typeface="+mj-ea"/>
                <a:cs typeface="Cambria Math"/>
              </a:rPr>
              <a:t>Handicap -1- </a:t>
            </a:r>
            <a:endParaRPr lang="fr-FR" sz="2400" b="1" dirty="0">
              <a:solidFill>
                <a:srgbClr val="1F497D"/>
              </a:solidFill>
            </a:endParaRPr>
          </a:p>
        </p:txBody>
      </p:sp>
      <p:grpSp>
        <p:nvGrpSpPr>
          <p:cNvPr id="28" name="Groupe 3"/>
          <p:cNvGrpSpPr/>
          <p:nvPr/>
        </p:nvGrpSpPr>
        <p:grpSpPr>
          <a:xfrm>
            <a:off x="510443" y="835694"/>
            <a:ext cx="9157779" cy="223610"/>
            <a:chOff x="-13778" y="859154"/>
            <a:chExt cx="9157778" cy="223610"/>
          </a:xfrm>
        </p:grpSpPr>
        <p:sp>
          <p:nvSpPr>
            <p:cNvPr id="29" name="Organigramme : Processus 28"/>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0" name="Organigramme : Processus 29"/>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1" name="Organigramme : Processus 30"/>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2" name="Organigramme : Processus 31"/>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3" name="Organigramme : Processus 32"/>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grpSp>
      <p:sp>
        <p:nvSpPr>
          <p:cNvPr id="34" name="Rectangle 33"/>
          <p:cNvSpPr/>
          <p:nvPr/>
        </p:nvSpPr>
        <p:spPr>
          <a:xfrm>
            <a:off x="1044299" y="1442504"/>
            <a:ext cx="9619209" cy="84448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8" name="Rectangle 7"/>
          <p:cNvSpPr/>
          <p:nvPr/>
        </p:nvSpPr>
        <p:spPr>
          <a:xfrm>
            <a:off x="320119" y="2473655"/>
            <a:ext cx="4052069" cy="12075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Rectangle 9"/>
          <p:cNvSpPr/>
          <p:nvPr/>
        </p:nvSpPr>
        <p:spPr>
          <a:xfrm>
            <a:off x="284399" y="2546476"/>
            <a:ext cx="4111699" cy="923330"/>
          </a:xfrm>
          <a:prstGeom prst="rect">
            <a:avLst/>
          </a:prstGeom>
        </p:spPr>
        <p:txBody>
          <a:bodyPr wrap="square">
            <a:spAutoFit/>
          </a:bodyPr>
          <a:lstStyle/>
          <a:p>
            <a:r>
              <a:rPr lang="fr-FR" b="1" dirty="0">
                <a:solidFill>
                  <a:srgbClr val="1F497D"/>
                </a:solidFill>
              </a:rPr>
              <a:t>Programme de Surveillance de la Grossesse et de l’Accouchement       </a:t>
            </a:r>
            <a:r>
              <a:rPr lang="fr-FR" b="1" dirty="0" smtClean="0">
                <a:solidFill>
                  <a:srgbClr val="1F497D"/>
                </a:solidFill>
              </a:rPr>
              <a:t> </a:t>
            </a:r>
          </a:p>
          <a:p>
            <a:r>
              <a:rPr lang="fr-FR" b="1" dirty="0" smtClean="0">
                <a:solidFill>
                  <a:srgbClr val="1F497D"/>
                </a:solidFill>
              </a:rPr>
              <a:t> </a:t>
            </a:r>
            <a:r>
              <a:rPr lang="fr-FR" dirty="0">
                <a:solidFill>
                  <a:srgbClr val="1F497D"/>
                </a:solidFill>
              </a:rPr>
              <a:t>( consultations prénatales et </a:t>
            </a:r>
            <a:r>
              <a:rPr lang="fr-FR" dirty="0" smtClean="0">
                <a:solidFill>
                  <a:srgbClr val="1F497D"/>
                </a:solidFill>
              </a:rPr>
              <a:t>postnatales)</a:t>
            </a:r>
            <a:endParaRPr lang="fr-FR" dirty="0"/>
          </a:p>
        </p:txBody>
      </p:sp>
      <p:pic>
        <p:nvPicPr>
          <p:cNvPr id="11" name="Image 10"/>
          <p:cNvPicPr>
            <a:picLocks noChangeAspect="1"/>
          </p:cNvPicPr>
          <p:nvPr/>
        </p:nvPicPr>
        <p:blipFill>
          <a:blip r:embed="rId3"/>
          <a:stretch>
            <a:fillRect/>
          </a:stretch>
        </p:blipFill>
        <p:spPr>
          <a:xfrm>
            <a:off x="6368498" y="2629934"/>
            <a:ext cx="4078577" cy="1231499"/>
          </a:xfrm>
          <a:prstGeom prst="rect">
            <a:avLst/>
          </a:prstGeom>
        </p:spPr>
      </p:pic>
      <p:pic>
        <p:nvPicPr>
          <p:cNvPr id="22" name="Image 21"/>
          <p:cNvPicPr>
            <a:picLocks noChangeAspect="1"/>
          </p:cNvPicPr>
          <p:nvPr/>
        </p:nvPicPr>
        <p:blipFill>
          <a:blip r:embed="rId3"/>
          <a:stretch>
            <a:fillRect/>
          </a:stretch>
        </p:blipFill>
        <p:spPr>
          <a:xfrm>
            <a:off x="5694362" y="4541357"/>
            <a:ext cx="5365116" cy="1368440"/>
          </a:xfrm>
          <a:prstGeom prst="rect">
            <a:avLst/>
          </a:prstGeom>
        </p:spPr>
      </p:pic>
      <p:sp>
        <p:nvSpPr>
          <p:cNvPr id="13" name="Rectangle 12"/>
          <p:cNvSpPr/>
          <p:nvPr/>
        </p:nvSpPr>
        <p:spPr>
          <a:xfrm>
            <a:off x="6573566" y="3008141"/>
            <a:ext cx="3779881" cy="369332"/>
          </a:xfrm>
          <a:prstGeom prst="rect">
            <a:avLst/>
          </a:prstGeom>
        </p:spPr>
        <p:txBody>
          <a:bodyPr wrap="none">
            <a:spAutoFit/>
          </a:bodyPr>
          <a:lstStyle/>
          <a:p>
            <a:pPr lvl="0" algn="ctr"/>
            <a:r>
              <a:rPr lang="fr-FR" b="1" dirty="0">
                <a:solidFill>
                  <a:srgbClr val="1F497D"/>
                </a:solidFill>
              </a:rPr>
              <a:t>Programme National d’immunisation </a:t>
            </a:r>
          </a:p>
        </p:txBody>
      </p:sp>
      <p:sp>
        <p:nvSpPr>
          <p:cNvPr id="15" name="Rectangle 14"/>
          <p:cNvSpPr/>
          <p:nvPr/>
        </p:nvSpPr>
        <p:spPr>
          <a:xfrm>
            <a:off x="5703059" y="4649416"/>
            <a:ext cx="6103395" cy="923330"/>
          </a:xfrm>
          <a:prstGeom prst="rect">
            <a:avLst/>
          </a:prstGeom>
        </p:spPr>
        <p:txBody>
          <a:bodyPr wrap="square">
            <a:spAutoFit/>
          </a:bodyPr>
          <a:lstStyle/>
          <a:p>
            <a:pPr lvl="0"/>
            <a:r>
              <a:rPr lang="fr-FR" b="1" dirty="0" smtClean="0">
                <a:solidFill>
                  <a:srgbClr val="1F497D"/>
                </a:solidFill>
              </a:rPr>
              <a:t>Programmes </a:t>
            </a:r>
            <a:r>
              <a:rPr lang="fr-FR" b="1" dirty="0">
                <a:solidFill>
                  <a:srgbClr val="1F497D"/>
                </a:solidFill>
              </a:rPr>
              <a:t>de prévention et dépistage des déficiences visuelles et auditives et lutte contre les ophtalmies transmissibles et cécitantes</a:t>
            </a:r>
          </a:p>
        </p:txBody>
      </p:sp>
      <p:sp>
        <p:nvSpPr>
          <p:cNvPr id="16" name="Rectangle 15"/>
          <p:cNvSpPr/>
          <p:nvPr/>
        </p:nvSpPr>
        <p:spPr>
          <a:xfrm>
            <a:off x="162443" y="4606564"/>
            <a:ext cx="3699137" cy="11329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17"/>
          <p:cNvSpPr/>
          <p:nvPr/>
        </p:nvSpPr>
        <p:spPr>
          <a:xfrm>
            <a:off x="162443" y="4814420"/>
            <a:ext cx="6096000" cy="646331"/>
          </a:xfrm>
          <a:prstGeom prst="rect">
            <a:avLst/>
          </a:prstGeom>
        </p:spPr>
        <p:txBody>
          <a:bodyPr>
            <a:spAutoFit/>
          </a:bodyPr>
          <a:lstStyle/>
          <a:p>
            <a:pPr lvl="0"/>
            <a:r>
              <a:rPr lang="fr-FR" b="1" dirty="0">
                <a:solidFill>
                  <a:srgbClr val="1F497D"/>
                </a:solidFill>
              </a:rPr>
              <a:t>Supplémentation en </a:t>
            </a:r>
            <a:r>
              <a:rPr lang="fr-FR" b="1" dirty="0" smtClean="0">
                <a:solidFill>
                  <a:srgbClr val="1F497D"/>
                </a:solidFill>
              </a:rPr>
              <a:t>micronutriments</a:t>
            </a:r>
          </a:p>
          <a:p>
            <a:pPr lvl="0"/>
            <a:r>
              <a:rPr lang="fr-FR" b="1" dirty="0" smtClean="0">
                <a:solidFill>
                  <a:srgbClr val="1F497D"/>
                </a:solidFill>
              </a:rPr>
              <a:t> </a:t>
            </a:r>
            <a:r>
              <a:rPr lang="fr-FR" b="1" dirty="0">
                <a:solidFill>
                  <a:srgbClr val="1F497D"/>
                </a:solidFill>
              </a:rPr>
              <a:t>et </a:t>
            </a:r>
            <a:r>
              <a:rPr lang="fr-FR" b="1" dirty="0" smtClean="0">
                <a:solidFill>
                  <a:srgbClr val="1F497D"/>
                </a:solidFill>
              </a:rPr>
              <a:t>lutte contre </a:t>
            </a:r>
            <a:r>
              <a:rPr lang="fr-FR" b="1" dirty="0">
                <a:solidFill>
                  <a:srgbClr val="1F497D"/>
                </a:solidFill>
              </a:rPr>
              <a:t>les carences iodées</a:t>
            </a:r>
          </a:p>
        </p:txBody>
      </p:sp>
      <p:pic>
        <p:nvPicPr>
          <p:cNvPr id="19" name="Image 18"/>
          <p:cNvPicPr>
            <a:picLocks noChangeAspect="1"/>
          </p:cNvPicPr>
          <p:nvPr/>
        </p:nvPicPr>
        <p:blipFill>
          <a:blip r:embed="rId4"/>
          <a:stretch>
            <a:fillRect/>
          </a:stretch>
        </p:blipFill>
        <p:spPr>
          <a:xfrm>
            <a:off x="3931640" y="4606564"/>
            <a:ext cx="1640385" cy="1238027"/>
          </a:xfrm>
          <a:prstGeom prst="rect">
            <a:avLst/>
          </a:prstGeom>
        </p:spPr>
      </p:pic>
      <p:pic>
        <p:nvPicPr>
          <p:cNvPr id="1026" name="Picture 2" descr="Image associÃ©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1882" y="2494845"/>
            <a:ext cx="2090493" cy="147848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Ã©sultat de recherche d'images pour &quot;lalla meryem et vaccination&quo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53447" y="2629934"/>
            <a:ext cx="1642092" cy="1231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83601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 name="object 10"/>
          <p:cNvSpPr txBox="1">
            <a:spLocks noGrp="1"/>
          </p:cNvSpPr>
          <p:nvPr>
            <p:ph type="title"/>
          </p:nvPr>
        </p:nvSpPr>
        <p:spPr>
          <a:xfrm>
            <a:off x="-81051" y="40484"/>
            <a:ext cx="8349209" cy="382156"/>
          </a:xfrm>
          <a:prstGeom prst="rect">
            <a:avLst/>
          </a:prstGeom>
        </p:spPr>
        <p:txBody>
          <a:bodyPr vert="horz" wrap="square" lIns="0" tIns="12700" rIns="0" bIns="0" rtlCol="0">
            <a:spAutoFit/>
          </a:bodyPr>
          <a:lstStyle/>
          <a:p>
            <a:pPr marL="12700">
              <a:spcBef>
                <a:spcPts val="100"/>
              </a:spcBef>
            </a:pPr>
            <a:r>
              <a:rPr lang="fr-FR" sz="2400" b="1" dirty="0">
                <a:solidFill>
                  <a:srgbClr val="002060"/>
                </a:solidFill>
                <a:latin typeface="Aharoni" panose="02010803020104030203" pitchFamily="2" charset="-79"/>
                <a:ea typeface="+mn-ea"/>
                <a:cs typeface="Aharoni" panose="02010803020104030203" pitchFamily="2" charset="-79"/>
              </a:rPr>
              <a:t>ANALYSE DE LA SITUATION: PRINCIPAUX ACQUIS</a:t>
            </a:r>
            <a:endParaRPr sz="2400" b="1" dirty="0">
              <a:solidFill>
                <a:srgbClr val="002060"/>
              </a:solidFill>
              <a:latin typeface="Aharoni" panose="02010803020104030203" pitchFamily="2" charset="-79"/>
              <a:ea typeface="+mn-ea"/>
              <a:cs typeface="Aharoni" panose="02010803020104030203" pitchFamily="2" charset="-79"/>
            </a:endParaRPr>
          </a:p>
        </p:txBody>
      </p:sp>
      <p:sp>
        <p:nvSpPr>
          <p:cNvPr id="15" name="Rectangle 14"/>
          <p:cNvSpPr/>
          <p:nvPr/>
        </p:nvSpPr>
        <p:spPr>
          <a:xfrm>
            <a:off x="334187" y="3602313"/>
            <a:ext cx="5970494" cy="29045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9" name="Rectangle 18"/>
          <p:cNvSpPr/>
          <p:nvPr/>
        </p:nvSpPr>
        <p:spPr>
          <a:xfrm>
            <a:off x="481355" y="3343252"/>
            <a:ext cx="5831541" cy="3090590"/>
          </a:xfrm>
          <a:prstGeom prst="rect">
            <a:avLst/>
          </a:prstGeom>
        </p:spPr>
        <p:txBody>
          <a:bodyPr wrap="square">
            <a:spAutoFit/>
          </a:bodyPr>
          <a:lstStyle/>
          <a:p>
            <a:pPr>
              <a:spcBef>
                <a:spcPts val="100"/>
              </a:spcBef>
            </a:pPr>
            <a:r>
              <a:rPr lang="fr-FR" b="1" dirty="0" smtClean="0">
                <a:solidFill>
                  <a:srgbClr val="FF0000"/>
                </a:solidFill>
                <a:latin typeface="Times New Roman"/>
                <a:cs typeface="Times New Roman"/>
              </a:rPr>
              <a:t/>
            </a:r>
            <a:br>
              <a:rPr lang="fr-FR" b="1" dirty="0" smtClean="0">
                <a:solidFill>
                  <a:srgbClr val="FF0000"/>
                </a:solidFill>
                <a:latin typeface="Times New Roman"/>
                <a:cs typeface="Times New Roman"/>
              </a:rPr>
            </a:br>
            <a:endParaRPr lang="fr-FR" sz="1400" dirty="0" smtClean="0">
              <a:solidFill>
                <a:srgbClr val="000000"/>
              </a:solidFill>
            </a:endParaRPr>
          </a:p>
          <a:p>
            <a:pPr>
              <a:buFont typeface="Wingdings" pitchFamily="2" charset="2"/>
              <a:buChar char="v"/>
            </a:pPr>
            <a:r>
              <a:rPr lang="fr-FR" b="1" dirty="0">
                <a:solidFill>
                  <a:srgbClr val="002060"/>
                </a:solidFill>
              </a:rPr>
              <a:t>O</a:t>
            </a:r>
            <a:r>
              <a:rPr lang="fr-FR" b="1" dirty="0" smtClean="0">
                <a:solidFill>
                  <a:srgbClr val="002060"/>
                </a:solidFill>
              </a:rPr>
              <a:t>rientations </a:t>
            </a:r>
            <a:r>
              <a:rPr lang="fr-FR" b="1" dirty="0">
                <a:solidFill>
                  <a:srgbClr val="002060"/>
                </a:solidFill>
              </a:rPr>
              <a:t>stratégiques en matière de santé scolaire et universitaire qui reconnaissent la nécessité d’actions au profit des élèves de l’éducation inclusive </a:t>
            </a:r>
            <a:endParaRPr lang="fr-FR" b="1" dirty="0" smtClean="0">
              <a:solidFill>
                <a:srgbClr val="002060"/>
              </a:solidFill>
            </a:endParaRPr>
          </a:p>
          <a:p>
            <a:pPr marL="285750" indent="-14288">
              <a:buFont typeface="Wingdings" pitchFamily="2" charset="2"/>
              <a:buChar char="§"/>
            </a:pPr>
            <a:r>
              <a:rPr lang="fr-FR" dirty="0" smtClean="0">
                <a:solidFill>
                  <a:srgbClr val="002060"/>
                </a:solidFill>
              </a:rPr>
              <a:t> Visite médicale systématique / classes de l’éducation inclusive(2018-2019)</a:t>
            </a:r>
          </a:p>
          <a:p>
            <a:pPr marL="285750" indent="-14288">
              <a:buFont typeface="Wingdings" pitchFamily="2" charset="2"/>
              <a:buChar char="§"/>
            </a:pPr>
            <a:r>
              <a:rPr lang="fr-FR" dirty="0" smtClean="0">
                <a:solidFill>
                  <a:srgbClr val="002060"/>
                </a:solidFill>
              </a:rPr>
              <a:t> Accès aux services des centres de référence de santé scolaire + campagnes et de caravanes médicales spécialisées au niveau de leur établissement scolaire</a:t>
            </a:r>
          </a:p>
          <a:p>
            <a:pPr marL="285750" indent="-285750">
              <a:spcBef>
                <a:spcPts val="100"/>
              </a:spcBef>
              <a:buFont typeface="Wingdings" panose="05000000000000000000" pitchFamily="2" charset="2"/>
              <a:buChar char="v"/>
            </a:pPr>
            <a:endParaRPr lang="fr-FR" b="1" dirty="0">
              <a:solidFill>
                <a:srgbClr val="002060"/>
              </a:solidFill>
            </a:endParaRPr>
          </a:p>
        </p:txBody>
      </p:sp>
      <p:pic>
        <p:nvPicPr>
          <p:cNvPr id="1027" name="Picture 3"/>
          <p:cNvPicPr>
            <a:picLocks noChangeAspect="1" noChangeArrowheads="1"/>
          </p:cNvPicPr>
          <p:nvPr/>
        </p:nvPicPr>
        <p:blipFill>
          <a:blip r:embed="rId4"/>
          <a:srcRect/>
          <a:stretch>
            <a:fillRect/>
          </a:stretch>
        </p:blipFill>
        <p:spPr bwMode="auto">
          <a:xfrm>
            <a:off x="6543754" y="4099330"/>
            <a:ext cx="3736917" cy="1843428"/>
          </a:xfrm>
          <a:prstGeom prst="rect">
            <a:avLst/>
          </a:prstGeom>
          <a:noFill/>
          <a:ln w="9525">
            <a:noFill/>
            <a:miter lim="800000"/>
            <a:headEnd/>
            <a:tailEnd/>
          </a:ln>
          <a:effectLst/>
        </p:spPr>
      </p:pic>
      <p:sp>
        <p:nvSpPr>
          <p:cNvPr id="22" name="Rectangle 21"/>
          <p:cNvSpPr/>
          <p:nvPr/>
        </p:nvSpPr>
        <p:spPr>
          <a:xfrm>
            <a:off x="501721" y="2103436"/>
            <a:ext cx="4016208" cy="119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85750">
              <a:spcBef>
                <a:spcPts val="100"/>
              </a:spcBef>
              <a:buFont typeface="Wingdings" pitchFamily="2" charset="2"/>
              <a:buChar char="v"/>
            </a:pPr>
            <a:r>
              <a:rPr lang="fr-FR" b="1" dirty="0">
                <a:solidFill>
                  <a:srgbClr val="002060"/>
                </a:solidFill>
              </a:rPr>
              <a:t>Instauration du dépistage néonatal </a:t>
            </a:r>
            <a:r>
              <a:rPr lang="fr-FR" b="1" dirty="0" smtClean="0">
                <a:solidFill>
                  <a:srgbClr val="002060"/>
                </a:solidFill>
              </a:rPr>
              <a:t>de l’hypothyroïdie </a:t>
            </a:r>
            <a:r>
              <a:rPr lang="fr-FR" b="1" dirty="0">
                <a:solidFill>
                  <a:srgbClr val="002060"/>
                </a:solidFill>
              </a:rPr>
              <a:t>congénitale</a:t>
            </a:r>
          </a:p>
        </p:txBody>
      </p:sp>
      <p:pic>
        <p:nvPicPr>
          <p:cNvPr id="23" name="Image 22"/>
          <p:cNvPicPr>
            <a:picLocks noChangeAspect="1"/>
          </p:cNvPicPr>
          <p:nvPr/>
        </p:nvPicPr>
        <p:blipFill>
          <a:blip r:embed="rId5"/>
          <a:stretch>
            <a:fillRect/>
          </a:stretch>
        </p:blipFill>
        <p:spPr>
          <a:xfrm>
            <a:off x="4517929" y="2062020"/>
            <a:ext cx="1011219" cy="1365253"/>
          </a:xfrm>
          <a:prstGeom prst="rect">
            <a:avLst/>
          </a:prstGeom>
        </p:spPr>
      </p:pic>
      <p:sp>
        <p:nvSpPr>
          <p:cNvPr id="24" name="Rectangle 23"/>
          <p:cNvSpPr/>
          <p:nvPr/>
        </p:nvSpPr>
        <p:spPr>
          <a:xfrm>
            <a:off x="7977669" y="2147483"/>
            <a:ext cx="3998431" cy="115435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85750">
              <a:lnSpc>
                <a:spcPct val="100000"/>
              </a:lnSpc>
              <a:spcBef>
                <a:spcPts val="100"/>
              </a:spcBef>
            </a:pPr>
            <a:endParaRPr lang="fr-FR" b="1" dirty="0">
              <a:solidFill>
                <a:srgbClr val="002060"/>
              </a:solidFill>
            </a:endParaRPr>
          </a:p>
        </p:txBody>
      </p:sp>
      <p:sp>
        <p:nvSpPr>
          <p:cNvPr id="25" name="Rectangle 24"/>
          <p:cNvSpPr/>
          <p:nvPr/>
        </p:nvSpPr>
        <p:spPr>
          <a:xfrm>
            <a:off x="1904103" y="1047489"/>
            <a:ext cx="8025205" cy="929100"/>
          </a:xfrm>
          <a:prstGeom prst="rect">
            <a:avLst/>
          </a:prstGeom>
        </p:spPr>
        <p:txBody>
          <a:bodyPr wrap="square">
            <a:spAutoFit/>
          </a:bodyPr>
          <a:lstStyle/>
          <a:p>
            <a:pPr marL="12700" lvl="0" algn="ctr">
              <a:lnSpc>
                <a:spcPts val="2155"/>
              </a:lnSpc>
              <a:spcBef>
                <a:spcPts val="5"/>
              </a:spcBef>
            </a:pPr>
            <a:r>
              <a:rPr lang="fr-FR" sz="2400" b="1" kern="0" spc="-10" dirty="0">
                <a:solidFill>
                  <a:schemeClr val="tx2"/>
                </a:solidFill>
                <a:latin typeface="Cambria Math"/>
                <a:ea typeface="+mj-ea"/>
                <a:cs typeface="Cambria Math"/>
              </a:rPr>
              <a:t>Renforcement des programmes et actions de prévention et de</a:t>
            </a:r>
          </a:p>
          <a:p>
            <a:pPr marL="12700" algn="ctr">
              <a:lnSpc>
                <a:spcPts val="2155"/>
              </a:lnSpc>
              <a:spcBef>
                <a:spcPts val="5"/>
              </a:spcBef>
            </a:pPr>
            <a:r>
              <a:rPr lang="fr-FR" sz="2400" b="1" kern="0" spc="-10" dirty="0">
                <a:solidFill>
                  <a:schemeClr val="tx2"/>
                </a:solidFill>
                <a:latin typeface="Cambria Math"/>
                <a:ea typeface="+mj-ea"/>
                <a:cs typeface="Cambria Math"/>
              </a:rPr>
              <a:t>dépistage précoce des pathologies à l’origine de Handicap-2- </a:t>
            </a:r>
          </a:p>
          <a:p>
            <a:pPr marL="12700" lvl="0" algn="ctr">
              <a:lnSpc>
                <a:spcPts val="2155"/>
              </a:lnSpc>
            </a:pPr>
            <a:endParaRPr lang="fr-FR" b="1" dirty="0">
              <a:solidFill>
                <a:schemeClr val="tx2"/>
              </a:solidFill>
            </a:endParaRPr>
          </a:p>
        </p:txBody>
      </p:sp>
      <p:sp>
        <p:nvSpPr>
          <p:cNvPr id="26" name="object 9"/>
          <p:cNvSpPr txBox="1"/>
          <p:nvPr/>
        </p:nvSpPr>
        <p:spPr>
          <a:xfrm>
            <a:off x="8054135" y="2519442"/>
            <a:ext cx="4098663" cy="598882"/>
          </a:xfrm>
          <a:prstGeom prst="rect">
            <a:avLst/>
          </a:prstGeom>
        </p:spPr>
        <p:txBody>
          <a:bodyPr vert="horz" wrap="square" lIns="0" tIns="44450" rIns="0" bIns="0" rtlCol="0">
            <a:spAutoFit/>
          </a:bodyPr>
          <a:lstStyle/>
          <a:p>
            <a:pPr marR="5080" indent="-285750">
              <a:spcBef>
                <a:spcPts val="100"/>
              </a:spcBef>
              <a:buFont typeface="Wingdings" pitchFamily="2" charset="2"/>
              <a:buChar char="v"/>
            </a:pPr>
            <a:r>
              <a:rPr lang="fr-FR" b="1" dirty="0" smtClean="0">
                <a:solidFill>
                  <a:srgbClr val="002060"/>
                </a:solidFill>
              </a:rPr>
              <a:t>Lancement (en cours) du dépistage et prise en charge de la surdité congénitale</a:t>
            </a:r>
            <a:endParaRPr lang="fr-FR" b="1" dirty="0">
              <a:solidFill>
                <a:srgbClr val="002060"/>
              </a:solidFill>
            </a:endParaRPr>
          </a:p>
        </p:txBody>
      </p:sp>
      <p:grpSp>
        <p:nvGrpSpPr>
          <p:cNvPr id="28" name="Groupe 3"/>
          <p:cNvGrpSpPr/>
          <p:nvPr/>
        </p:nvGrpSpPr>
        <p:grpSpPr>
          <a:xfrm>
            <a:off x="401901" y="589521"/>
            <a:ext cx="9157779" cy="223610"/>
            <a:chOff x="-13778" y="859154"/>
            <a:chExt cx="9157778" cy="223610"/>
          </a:xfrm>
        </p:grpSpPr>
        <p:sp>
          <p:nvSpPr>
            <p:cNvPr id="29" name="Organigramme : Processus 28"/>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0" name="Organigramme : Processus 29"/>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1" name="Organigramme : Processus 30"/>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2" name="Organigramme : Processus 31"/>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33" name="Organigramme : Processus 32"/>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grpSp>
      <p:sp>
        <p:nvSpPr>
          <p:cNvPr id="34" name="Rectangle 33"/>
          <p:cNvSpPr/>
          <p:nvPr/>
        </p:nvSpPr>
        <p:spPr>
          <a:xfrm>
            <a:off x="1822727" y="932401"/>
            <a:ext cx="8106581" cy="9841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2" name="Image 1"/>
          <p:cNvPicPr>
            <a:picLocks noChangeAspect="1"/>
          </p:cNvPicPr>
          <p:nvPr/>
        </p:nvPicPr>
        <p:blipFill>
          <a:blip r:embed="rId6"/>
          <a:stretch>
            <a:fillRect/>
          </a:stretch>
        </p:blipFill>
        <p:spPr>
          <a:xfrm>
            <a:off x="6543754" y="2062020"/>
            <a:ext cx="1493950" cy="1448083"/>
          </a:xfrm>
          <a:prstGeom prst="rect">
            <a:avLst/>
          </a:prstGeom>
        </p:spPr>
      </p:pic>
      <p:sp>
        <p:nvSpPr>
          <p:cNvPr id="3" name="Rectangle 2"/>
          <p:cNvSpPr/>
          <p:nvPr/>
        </p:nvSpPr>
        <p:spPr>
          <a:xfrm>
            <a:off x="3048000" y="2690336"/>
            <a:ext cx="6096000" cy="1107996"/>
          </a:xfrm>
          <a:prstGeom prst="rect">
            <a:avLst/>
          </a:prstGeom>
        </p:spPr>
        <p:txBody>
          <a:bodyPr>
            <a:spAutoFit/>
          </a:bodyPr>
          <a:lstStyle/>
          <a:p>
            <a:r>
              <a:rPr lang="fr-FR" sz="2400" b="1" kern="0" dirty="0">
                <a:solidFill>
                  <a:srgbClr val="1F497D">
                    <a:lumMod val="75000"/>
                  </a:srgbClr>
                </a:solidFill>
              </a:rPr>
              <a:t/>
            </a:r>
            <a:br>
              <a:rPr lang="fr-FR" sz="2400" b="1" kern="0" dirty="0">
                <a:solidFill>
                  <a:srgbClr val="1F497D">
                    <a:lumMod val="75000"/>
                  </a:srgbClr>
                </a:solidFill>
              </a:rPr>
            </a:br>
            <a:r>
              <a:rPr lang="fr-FR" sz="2400" b="1" dirty="0">
                <a:solidFill>
                  <a:srgbClr val="1F497D">
                    <a:lumMod val="75000"/>
                  </a:srgbClr>
                </a:solidFill>
                <a:latin typeface="Aharoni" panose="02010803020104030203" pitchFamily="2" charset="-79"/>
                <a:cs typeface="Aharoni" panose="02010803020104030203" pitchFamily="2" charset="-79"/>
              </a:rPr>
              <a:t/>
            </a:r>
            <a:br>
              <a:rPr lang="fr-FR" sz="2400" b="1" dirty="0">
                <a:solidFill>
                  <a:srgbClr val="1F497D">
                    <a:lumMod val="75000"/>
                  </a:srgbClr>
                </a:solidFill>
                <a:latin typeface="Aharoni" panose="02010803020104030203" pitchFamily="2" charset="-79"/>
                <a:cs typeface="Aharoni" panose="02010803020104030203" pitchFamily="2" charset="-79"/>
              </a:rPr>
            </a:br>
            <a:endParaRPr lang="fr-FR" dirty="0"/>
          </a:p>
        </p:txBody>
      </p:sp>
    </p:spTree>
    <p:extLst>
      <p:ext uri="{BB962C8B-B14F-4D97-AF65-F5344CB8AC3E}">
        <p14:creationId xmlns:p14="http://schemas.microsoft.com/office/powerpoint/2010/main" val="41745183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
          <p:cNvGrpSpPr/>
          <p:nvPr/>
        </p:nvGrpSpPr>
        <p:grpSpPr>
          <a:xfrm>
            <a:off x="403917" y="658794"/>
            <a:ext cx="9157779" cy="223610"/>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grpSp>
      <p:sp>
        <p:nvSpPr>
          <p:cNvPr id="21" name="object 10"/>
          <p:cNvSpPr txBox="1">
            <a:spLocks noGrp="1"/>
          </p:cNvSpPr>
          <p:nvPr>
            <p:ph type="title"/>
          </p:nvPr>
        </p:nvSpPr>
        <p:spPr>
          <a:xfrm>
            <a:off x="951138" y="0"/>
            <a:ext cx="8349209" cy="3398366"/>
          </a:xfrm>
          <a:prstGeom prst="rect">
            <a:avLst/>
          </a:prstGeom>
        </p:spPr>
        <p:txBody>
          <a:bodyPr vert="horz" wrap="square" lIns="0" tIns="12700" rIns="0" bIns="0" rtlCol="0">
            <a:spAutoFit/>
          </a:bodyPr>
          <a:lstStyle/>
          <a:p>
            <a:pPr marL="12700" lvl="0">
              <a:spcBef>
                <a:spcPts val="100"/>
              </a:spcBef>
            </a:pP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dirty="0" smtClean="0">
                <a:latin typeface="Times New Roman"/>
                <a:cs typeface="Times New Roman"/>
              </a:rPr>
              <a:t/>
            </a:r>
            <a:br>
              <a:rPr lang="fr-FR" dirty="0" smtClean="0">
                <a:latin typeface="Times New Roman"/>
                <a:cs typeface="Times New Roman"/>
              </a:rPr>
            </a:br>
            <a:endParaRPr spc="-5" dirty="0"/>
          </a:p>
        </p:txBody>
      </p:sp>
      <p:sp>
        <p:nvSpPr>
          <p:cNvPr id="26" name="object 7"/>
          <p:cNvSpPr/>
          <p:nvPr/>
        </p:nvSpPr>
        <p:spPr>
          <a:xfrm>
            <a:off x="6632626" y="4306913"/>
            <a:ext cx="4017645" cy="1033780"/>
          </a:xfrm>
          <a:custGeom>
            <a:avLst/>
            <a:gdLst/>
            <a:ahLst/>
            <a:cxnLst/>
            <a:rect l="l" t="t" r="r" b="b"/>
            <a:pathLst>
              <a:path w="4017645" h="1033779">
                <a:moveTo>
                  <a:pt x="0" y="1033271"/>
                </a:moveTo>
                <a:lnTo>
                  <a:pt x="4017264" y="1033271"/>
                </a:lnTo>
                <a:lnTo>
                  <a:pt x="4017264" y="0"/>
                </a:lnTo>
                <a:lnTo>
                  <a:pt x="0" y="0"/>
                </a:lnTo>
                <a:lnTo>
                  <a:pt x="0" y="1033271"/>
                </a:lnTo>
                <a:close/>
              </a:path>
            </a:pathLst>
          </a:custGeom>
          <a:solidFill>
            <a:srgbClr val="FFFFFF">
              <a:alpha val="39999"/>
            </a:srgbClr>
          </a:solidFill>
        </p:spPr>
        <p:txBody>
          <a:bodyPr wrap="square" lIns="0" tIns="0" rIns="0" bIns="0" rtlCol="0"/>
          <a:lstStyle/>
          <a:p>
            <a:endParaRPr dirty="0"/>
          </a:p>
        </p:txBody>
      </p:sp>
      <p:sp>
        <p:nvSpPr>
          <p:cNvPr id="27" name="object 7"/>
          <p:cNvSpPr/>
          <p:nvPr/>
        </p:nvSpPr>
        <p:spPr>
          <a:xfrm>
            <a:off x="6785026" y="4459313"/>
            <a:ext cx="4017645" cy="1033780"/>
          </a:xfrm>
          <a:custGeom>
            <a:avLst/>
            <a:gdLst/>
            <a:ahLst/>
            <a:cxnLst/>
            <a:rect l="l" t="t" r="r" b="b"/>
            <a:pathLst>
              <a:path w="4017645" h="1033779">
                <a:moveTo>
                  <a:pt x="0" y="1033271"/>
                </a:moveTo>
                <a:lnTo>
                  <a:pt x="4017264" y="1033271"/>
                </a:lnTo>
                <a:lnTo>
                  <a:pt x="4017264" y="0"/>
                </a:lnTo>
                <a:lnTo>
                  <a:pt x="0" y="0"/>
                </a:lnTo>
                <a:lnTo>
                  <a:pt x="0" y="1033271"/>
                </a:lnTo>
                <a:close/>
              </a:path>
            </a:pathLst>
          </a:custGeom>
          <a:solidFill>
            <a:srgbClr val="FFFFFF">
              <a:alpha val="39999"/>
            </a:srgbClr>
          </a:solidFill>
        </p:spPr>
        <p:txBody>
          <a:bodyPr wrap="square" lIns="0" tIns="0" rIns="0" bIns="0" rtlCol="0"/>
          <a:lstStyle/>
          <a:p>
            <a:endParaRPr dirty="0"/>
          </a:p>
        </p:txBody>
      </p:sp>
      <p:sp>
        <p:nvSpPr>
          <p:cNvPr id="32" name="Rectangle 31"/>
          <p:cNvSpPr/>
          <p:nvPr/>
        </p:nvSpPr>
        <p:spPr>
          <a:xfrm>
            <a:off x="592685" y="2332002"/>
            <a:ext cx="8057844" cy="27005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ts val="100"/>
              </a:spcBef>
            </a:pPr>
            <a:endParaRPr lang="fr-FR" dirty="0" smtClean="0">
              <a:solidFill>
                <a:srgbClr val="000000"/>
              </a:solidFill>
            </a:endParaRPr>
          </a:p>
          <a:p>
            <a:pPr marL="285750" indent="-285750">
              <a:lnSpc>
                <a:spcPct val="100000"/>
              </a:lnSpc>
              <a:spcBef>
                <a:spcPts val="100"/>
              </a:spcBef>
              <a:buFont typeface="Wingdings" panose="05000000000000000000" pitchFamily="2" charset="2"/>
              <a:buChar char="v"/>
            </a:pPr>
            <a:r>
              <a:rPr lang="fr-FR" b="1" dirty="0" smtClean="0">
                <a:solidFill>
                  <a:srgbClr val="002060"/>
                </a:solidFill>
              </a:rPr>
              <a:t>Structures de prise en charge:</a:t>
            </a:r>
          </a:p>
          <a:p>
            <a:pPr marL="285750" indent="-14288">
              <a:spcBef>
                <a:spcPts val="100"/>
              </a:spcBef>
              <a:buClr>
                <a:srgbClr val="002060"/>
              </a:buClr>
              <a:buFont typeface="Wingdings" pitchFamily="2" charset="2"/>
              <a:buChar char="§"/>
            </a:pPr>
            <a:r>
              <a:rPr lang="fr-FR" dirty="0" smtClean="0">
                <a:solidFill>
                  <a:srgbClr val="000000"/>
                </a:solidFill>
              </a:rPr>
              <a:t> </a:t>
            </a:r>
            <a:r>
              <a:rPr lang="fr-FR" dirty="0" smtClean="0">
                <a:solidFill>
                  <a:srgbClr val="002060"/>
                </a:solidFill>
              </a:rPr>
              <a:t>Mise en place de Centres Intégrés Régionaux d’Appareillage Orthopédiques et de Rééducation  (CIRAR = 19 actuellement)</a:t>
            </a:r>
          </a:p>
          <a:p>
            <a:pPr marL="285750" indent="-14288">
              <a:spcBef>
                <a:spcPts val="15"/>
              </a:spcBef>
              <a:buFont typeface="Wingdings" pitchFamily="2" charset="2"/>
              <a:buChar char="§"/>
            </a:pPr>
            <a:r>
              <a:rPr lang="fr-FR" dirty="0" smtClean="0">
                <a:solidFill>
                  <a:srgbClr val="002060"/>
                </a:solidFill>
              </a:rPr>
              <a:t> Création de 94 </a:t>
            </a:r>
            <a:r>
              <a:rPr lang="fr-FR" dirty="0">
                <a:solidFill>
                  <a:srgbClr val="002060"/>
                </a:solidFill>
              </a:rPr>
              <a:t>unités de Kinésithérapie , 40 unités d’orthophonie , 23 unités d’orthoptie et 21 unités de psychomotricité intégrées dans les hôpitaux régionaux et provinciaux</a:t>
            </a:r>
          </a:p>
          <a:p>
            <a:pPr marL="285750" indent="-14288">
              <a:spcBef>
                <a:spcPts val="15"/>
              </a:spcBef>
              <a:buFont typeface="Wingdings" pitchFamily="2" charset="2"/>
              <a:buChar char="§"/>
            </a:pPr>
            <a:r>
              <a:rPr lang="fr-FR" dirty="0" smtClean="0">
                <a:solidFill>
                  <a:srgbClr val="002060"/>
                </a:solidFill>
              </a:rPr>
              <a:t> Existence de </a:t>
            </a:r>
            <a:r>
              <a:rPr lang="fr-FR" dirty="0">
                <a:solidFill>
                  <a:srgbClr val="002060"/>
                </a:solidFill>
              </a:rPr>
              <a:t>services de rééducation au niveau de 5 </a:t>
            </a:r>
            <a:r>
              <a:rPr lang="fr-FR" dirty="0" smtClean="0">
                <a:solidFill>
                  <a:srgbClr val="002060"/>
                </a:solidFill>
              </a:rPr>
              <a:t>CHU :</a:t>
            </a:r>
          </a:p>
          <a:p>
            <a:pPr marL="271462">
              <a:spcBef>
                <a:spcPts val="15"/>
              </a:spcBef>
            </a:pPr>
            <a:r>
              <a:rPr lang="fr-FR" dirty="0">
                <a:solidFill>
                  <a:srgbClr val="002060"/>
                </a:solidFill>
              </a:rPr>
              <a:t> </a:t>
            </a:r>
            <a:r>
              <a:rPr lang="fr-FR" dirty="0" smtClean="0">
                <a:solidFill>
                  <a:srgbClr val="002060"/>
                </a:solidFill>
              </a:rPr>
              <a:t>( </a:t>
            </a:r>
            <a:r>
              <a:rPr lang="fr-FR" dirty="0">
                <a:solidFill>
                  <a:srgbClr val="002060"/>
                </a:solidFill>
              </a:rPr>
              <a:t>Fès , Oujda , Casablanca, Marrakech et </a:t>
            </a:r>
            <a:r>
              <a:rPr lang="fr-FR" dirty="0" smtClean="0">
                <a:solidFill>
                  <a:srgbClr val="002060"/>
                </a:solidFill>
              </a:rPr>
              <a:t>Rabat) </a:t>
            </a:r>
            <a:endParaRPr lang="fr-FR" dirty="0">
              <a:solidFill>
                <a:srgbClr val="002060"/>
              </a:solidFill>
            </a:endParaRPr>
          </a:p>
          <a:p>
            <a:pPr marL="285750" indent="-14288">
              <a:spcBef>
                <a:spcPts val="15"/>
              </a:spcBef>
              <a:buFont typeface="Wingdings" pitchFamily="2" charset="2"/>
              <a:buChar char="§"/>
            </a:pPr>
            <a:r>
              <a:rPr lang="fr-FR" dirty="0" smtClean="0">
                <a:solidFill>
                  <a:srgbClr val="002060"/>
                </a:solidFill>
              </a:rPr>
              <a:t> Existence </a:t>
            </a:r>
            <a:r>
              <a:rPr lang="fr-FR" dirty="0">
                <a:solidFill>
                  <a:srgbClr val="002060"/>
                </a:solidFill>
              </a:rPr>
              <a:t>de </a:t>
            </a:r>
            <a:r>
              <a:rPr lang="fr-FR" dirty="0" smtClean="0">
                <a:solidFill>
                  <a:srgbClr val="002060"/>
                </a:solidFill>
              </a:rPr>
              <a:t>2 </a:t>
            </a:r>
            <a:r>
              <a:rPr lang="fr-FR" dirty="0">
                <a:solidFill>
                  <a:srgbClr val="002060"/>
                </a:solidFill>
              </a:rPr>
              <a:t>centres de formation en orthopédie ( Marrakech et Meknès)</a:t>
            </a:r>
          </a:p>
          <a:p>
            <a:pPr marL="285750" indent="-285750">
              <a:lnSpc>
                <a:spcPct val="100000"/>
              </a:lnSpc>
              <a:spcBef>
                <a:spcPts val="100"/>
              </a:spcBef>
              <a:buFont typeface="Wingdings" panose="05000000000000000000" pitchFamily="2" charset="2"/>
              <a:buChar char="§"/>
            </a:pPr>
            <a:endParaRPr lang="fr-FR" sz="1600" dirty="0">
              <a:solidFill>
                <a:srgbClr val="002060"/>
              </a:solidFill>
            </a:endParaRPr>
          </a:p>
        </p:txBody>
      </p:sp>
      <p:sp>
        <p:nvSpPr>
          <p:cNvPr id="33" name="object 5"/>
          <p:cNvSpPr/>
          <p:nvPr/>
        </p:nvSpPr>
        <p:spPr>
          <a:xfrm>
            <a:off x="8937952" y="2813392"/>
            <a:ext cx="2522220" cy="3291841"/>
          </a:xfrm>
          <a:prstGeom prst="rect">
            <a:avLst/>
          </a:prstGeom>
          <a:blipFill>
            <a:blip r:embed="rId3" cstate="print"/>
            <a:stretch>
              <a:fillRect/>
            </a:stretch>
          </a:blipFill>
        </p:spPr>
        <p:txBody>
          <a:bodyPr wrap="square" lIns="0" tIns="0" rIns="0" bIns="0" rtlCol="0"/>
          <a:lstStyle/>
          <a:p>
            <a:endParaRPr dirty="0"/>
          </a:p>
        </p:txBody>
      </p:sp>
      <p:sp>
        <p:nvSpPr>
          <p:cNvPr id="35" name="Rectangle 34"/>
          <p:cNvSpPr/>
          <p:nvPr/>
        </p:nvSpPr>
        <p:spPr>
          <a:xfrm>
            <a:off x="540394" y="757636"/>
            <a:ext cx="10262277" cy="374461"/>
          </a:xfrm>
          <a:prstGeom prst="rect">
            <a:avLst/>
          </a:prstGeom>
        </p:spPr>
        <p:txBody>
          <a:bodyPr wrap="square">
            <a:spAutoFit/>
          </a:bodyPr>
          <a:lstStyle/>
          <a:p>
            <a:pPr marL="12700" algn="ctr">
              <a:lnSpc>
                <a:spcPts val="2155"/>
              </a:lnSpc>
              <a:spcBef>
                <a:spcPts val="5"/>
              </a:spcBef>
            </a:pPr>
            <a:endParaRPr lang="fr-FR" sz="2400" b="1" kern="0" spc="-10" dirty="0">
              <a:solidFill>
                <a:schemeClr val="tx2"/>
              </a:solidFill>
              <a:latin typeface="Cambria Math"/>
              <a:ea typeface="+mj-ea"/>
              <a:cs typeface="Cambria Math"/>
            </a:endParaRPr>
          </a:p>
        </p:txBody>
      </p:sp>
      <p:sp>
        <p:nvSpPr>
          <p:cNvPr id="20" name="Rectangle 19"/>
          <p:cNvSpPr/>
          <p:nvPr/>
        </p:nvSpPr>
        <p:spPr>
          <a:xfrm>
            <a:off x="645277" y="5131398"/>
            <a:ext cx="7992932" cy="150607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ts val="100"/>
              </a:spcBef>
            </a:pPr>
            <a:endParaRPr lang="fr-FR" dirty="0" smtClean="0">
              <a:solidFill>
                <a:srgbClr val="000000"/>
              </a:solidFill>
            </a:endParaRPr>
          </a:p>
          <a:p>
            <a:pPr marL="285750" indent="-285750">
              <a:spcBef>
                <a:spcPts val="100"/>
              </a:spcBef>
              <a:buFont typeface="Wingdings" pitchFamily="2" charset="2"/>
              <a:buChar char="v"/>
            </a:pPr>
            <a:r>
              <a:rPr lang="fr-FR" b="1" dirty="0" smtClean="0">
                <a:solidFill>
                  <a:srgbClr val="002060"/>
                </a:solidFill>
              </a:rPr>
              <a:t>Disponibilité des ressources humaines spécialisées en réhabilitation </a:t>
            </a:r>
            <a:r>
              <a:rPr lang="fr-FR" sz="1600" b="1" dirty="0" smtClean="0">
                <a:solidFill>
                  <a:srgbClr val="002060"/>
                </a:solidFill>
              </a:rPr>
              <a:t>:</a:t>
            </a:r>
            <a:r>
              <a:rPr lang="fr-FR" sz="2000" b="1" spc="-5" dirty="0" smtClean="0">
                <a:solidFill>
                  <a:srgbClr val="001F5F"/>
                </a:solidFill>
                <a:latin typeface="Times New Roman"/>
                <a:cs typeface="Times New Roman"/>
              </a:rPr>
              <a:t> </a:t>
            </a:r>
          </a:p>
          <a:p>
            <a:pPr marL="285750" indent="-14288">
              <a:spcBef>
                <a:spcPts val="100"/>
              </a:spcBef>
              <a:buFont typeface="Wingdings" pitchFamily="2" charset="2"/>
              <a:buChar char="§"/>
            </a:pPr>
            <a:r>
              <a:rPr lang="fr-FR" dirty="0" smtClean="0">
                <a:solidFill>
                  <a:srgbClr val="002060"/>
                </a:solidFill>
              </a:rPr>
              <a:t> Médecin physique et de réadaptation, kinésithérapeutes, Orthophonistes, orthoptistes, psychomotriciens et orthoprothésistes (Effectif de plus de 936).</a:t>
            </a:r>
          </a:p>
          <a:p>
            <a:pPr marL="285750" indent="-285750">
              <a:lnSpc>
                <a:spcPct val="100000"/>
              </a:lnSpc>
              <a:spcBef>
                <a:spcPts val="100"/>
              </a:spcBef>
              <a:buFont typeface="Wingdings" panose="05000000000000000000" pitchFamily="2" charset="2"/>
              <a:buChar char="§"/>
            </a:pPr>
            <a:endParaRPr lang="fr-FR" sz="1600" dirty="0">
              <a:solidFill>
                <a:srgbClr val="002060"/>
              </a:solidFill>
            </a:endParaRPr>
          </a:p>
        </p:txBody>
      </p:sp>
      <p:sp>
        <p:nvSpPr>
          <p:cNvPr id="22" name="Rectangle 21"/>
          <p:cNvSpPr/>
          <p:nvPr/>
        </p:nvSpPr>
        <p:spPr>
          <a:xfrm>
            <a:off x="403917" y="910613"/>
            <a:ext cx="9895955" cy="10879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object 10"/>
          <p:cNvSpPr txBox="1">
            <a:spLocks/>
          </p:cNvSpPr>
          <p:nvPr/>
        </p:nvSpPr>
        <p:spPr>
          <a:xfrm>
            <a:off x="409516" y="109727"/>
            <a:ext cx="9695935" cy="2395528"/>
          </a:xfrm>
          <a:prstGeom prst="rect">
            <a:avLst/>
          </a:prstGeom>
        </p:spPr>
        <p:txBody>
          <a:bodyPr vert="horz" wrap="square" lIns="0" tIns="12700" rIns="0" bIns="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700" lvl="0" algn="l">
              <a:lnSpc>
                <a:spcPts val="2155"/>
              </a:lnSpc>
              <a:spcBef>
                <a:spcPts val="5"/>
              </a:spcBef>
            </a:pPr>
            <a:r>
              <a:rPr lang="fr-FR" sz="2400" b="1" dirty="0" smtClean="0">
                <a:solidFill>
                  <a:srgbClr val="002060"/>
                </a:solidFill>
                <a:latin typeface="Aharoni" panose="02010803020104030203" pitchFamily="2" charset="-79"/>
                <a:ea typeface="+mn-ea"/>
                <a:cs typeface="Aharoni" panose="02010803020104030203" pitchFamily="2" charset="-79"/>
              </a:rPr>
              <a:t>    ANALYSE DE LA SITUATION : PRINCIPAUX ACQUIS</a:t>
            </a:r>
            <a:br>
              <a:rPr lang="fr-FR" sz="2400" b="1" dirty="0" smtClean="0">
                <a:solidFill>
                  <a:srgbClr val="002060"/>
                </a:solidFill>
                <a:latin typeface="Aharoni" panose="02010803020104030203" pitchFamily="2" charset="-79"/>
                <a:ea typeface="+mn-ea"/>
                <a:cs typeface="Aharoni" panose="02010803020104030203" pitchFamily="2" charset="-79"/>
              </a:rPr>
            </a:br>
            <a:r>
              <a:rPr lang="fr-FR" sz="2400" b="1" dirty="0" smtClean="0">
                <a:solidFill>
                  <a:srgbClr val="002060"/>
                </a:solidFill>
                <a:latin typeface="Aharoni" panose="02010803020104030203" pitchFamily="2" charset="-79"/>
                <a:ea typeface="+mn-ea"/>
                <a:cs typeface="Aharoni" panose="02010803020104030203" pitchFamily="2" charset="-79"/>
              </a:rPr>
              <a:t/>
            </a:r>
            <a:br>
              <a:rPr lang="fr-FR" sz="2400" b="1" dirty="0" smtClean="0">
                <a:solidFill>
                  <a:srgbClr val="002060"/>
                </a:solidFill>
                <a:latin typeface="Aharoni" panose="02010803020104030203" pitchFamily="2" charset="-79"/>
                <a:ea typeface="+mn-ea"/>
                <a:cs typeface="Aharoni" panose="02010803020104030203" pitchFamily="2" charset="-79"/>
              </a:rPr>
            </a:br>
            <a:r>
              <a:rPr lang="fr-FR" dirty="0" smtClean="0">
                <a:latin typeface="Times New Roman"/>
                <a:cs typeface="Times New Roman"/>
              </a:rPr>
              <a:t/>
            </a:r>
            <a:br>
              <a:rPr lang="fr-FR" dirty="0" smtClean="0">
                <a:latin typeface="Times New Roman"/>
                <a:cs typeface="Times New Roman"/>
              </a:rPr>
            </a:br>
            <a:endParaRPr lang="fr-FR" sz="2400" b="1" kern="0" spc="-10" dirty="0">
              <a:solidFill>
                <a:srgbClr val="1F497D"/>
              </a:solidFill>
              <a:latin typeface="Times New Roman"/>
              <a:cs typeface="Times New Roman"/>
            </a:endParaRPr>
          </a:p>
          <a:p>
            <a:pPr marL="12700" lvl="0">
              <a:lnSpc>
                <a:spcPts val="2155"/>
              </a:lnSpc>
              <a:spcBef>
                <a:spcPts val="5"/>
              </a:spcBef>
            </a:pPr>
            <a:r>
              <a:rPr lang="fr-FR" sz="2400" b="1" kern="0" spc="-10" dirty="0" smtClean="0">
                <a:solidFill>
                  <a:srgbClr val="1F497D"/>
                </a:solidFill>
                <a:latin typeface="Cambria Math"/>
                <a:cs typeface="Cambria Math"/>
              </a:rPr>
              <a:t>Amélioration </a:t>
            </a:r>
            <a:r>
              <a:rPr lang="fr-FR" sz="2400" b="1" kern="0" spc="-10" dirty="0">
                <a:solidFill>
                  <a:srgbClr val="1F497D"/>
                </a:solidFill>
                <a:latin typeface="Cambria Math"/>
                <a:cs typeface="Cambria Math"/>
              </a:rPr>
              <a:t>de la prise en charge des besoins spécifiques </a:t>
            </a:r>
            <a:r>
              <a:rPr lang="fr-FR" sz="2400" b="1" kern="0" spc="-10" dirty="0" smtClean="0">
                <a:solidFill>
                  <a:srgbClr val="1F497D"/>
                </a:solidFill>
                <a:latin typeface="Cambria Math"/>
                <a:cs typeface="Cambria Math"/>
              </a:rPr>
              <a:t>des personnes </a:t>
            </a:r>
            <a:r>
              <a:rPr lang="fr-FR" sz="2400" b="1" kern="0" spc="-10" dirty="0">
                <a:solidFill>
                  <a:srgbClr val="1F497D"/>
                </a:solidFill>
                <a:latin typeface="Cambria Math"/>
                <a:cs typeface="Cambria Math"/>
              </a:rPr>
              <a:t>en situation de </a:t>
            </a:r>
            <a:r>
              <a:rPr lang="fr-FR" sz="2400" b="1" kern="0" spc="-10" dirty="0" smtClean="0">
                <a:solidFill>
                  <a:srgbClr val="1F497D"/>
                </a:solidFill>
                <a:latin typeface="Cambria Math"/>
                <a:cs typeface="Cambria Math"/>
              </a:rPr>
              <a:t>Handicap</a:t>
            </a:r>
          </a:p>
          <a:p>
            <a:pPr marL="12700" algn="l">
              <a:spcBef>
                <a:spcPts val="100"/>
              </a:spcBef>
            </a:pPr>
            <a:endParaRPr lang="fr-FR" spc="-5" dirty="0"/>
          </a:p>
        </p:txBody>
      </p:sp>
    </p:spTree>
    <p:extLst>
      <p:ext uri="{BB962C8B-B14F-4D97-AF65-F5344CB8AC3E}">
        <p14:creationId xmlns:p14="http://schemas.microsoft.com/office/powerpoint/2010/main" val="41745183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
          <p:cNvGrpSpPr/>
          <p:nvPr/>
        </p:nvGrpSpPr>
        <p:grpSpPr>
          <a:xfrm>
            <a:off x="214640" y="765605"/>
            <a:ext cx="9157779" cy="223610"/>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grpSp>
      <p:sp>
        <p:nvSpPr>
          <p:cNvPr id="21" name="object 10"/>
          <p:cNvSpPr txBox="1">
            <a:spLocks noGrp="1"/>
          </p:cNvSpPr>
          <p:nvPr>
            <p:ph type="title"/>
          </p:nvPr>
        </p:nvSpPr>
        <p:spPr>
          <a:xfrm>
            <a:off x="951138" y="0"/>
            <a:ext cx="8349209" cy="3398366"/>
          </a:xfrm>
          <a:prstGeom prst="rect">
            <a:avLst/>
          </a:prstGeom>
        </p:spPr>
        <p:txBody>
          <a:bodyPr vert="horz" wrap="square" lIns="0" tIns="12700" rIns="0" bIns="0" rtlCol="0">
            <a:spAutoFit/>
          </a:bodyPr>
          <a:lstStyle/>
          <a:p>
            <a:pPr marL="12700" lvl="0">
              <a:spcBef>
                <a:spcPts val="100"/>
              </a:spcBef>
            </a:pP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dirty="0" smtClean="0">
                <a:latin typeface="Times New Roman"/>
                <a:cs typeface="Times New Roman"/>
              </a:rPr>
              <a:t/>
            </a:r>
            <a:br>
              <a:rPr lang="fr-FR" dirty="0" smtClean="0">
                <a:latin typeface="Times New Roman"/>
                <a:cs typeface="Times New Roman"/>
              </a:rPr>
            </a:br>
            <a:endParaRPr spc="-5" dirty="0"/>
          </a:p>
        </p:txBody>
      </p:sp>
      <p:sp>
        <p:nvSpPr>
          <p:cNvPr id="17" name="Rectangle 16"/>
          <p:cNvSpPr/>
          <p:nvPr/>
        </p:nvSpPr>
        <p:spPr>
          <a:xfrm>
            <a:off x="1811260" y="2650624"/>
            <a:ext cx="6604868" cy="32907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ts val="100"/>
              </a:spcBef>
            </a:pPr>
            <a:endParaRPr lang="fr-FR" b="1" dirty="0">
              <a:solidFill>
                <a:srgbClr val="002060"/>
              </a:solidFill>
            </a:endParaRPr>
          </a:p>
          <a:p>
            <a:pPr>
              <a:spcBef>
                <a:spcPts val="100"/>
              </a:spcBef>
              <a:buFont typeface="Wingdings" pitchFamily="2" charset="2"/>
              <a:buChar char="v"/>
            </a:pPr>
            <a:r>
              <a:rPr lang="fr-FR" b="1" dirty="0" smtClean="0">
                <a:solidFill>
                  <a:srgbClr val="002060"/>
                </a:solidFill>
              </a:rPr>
              <a:t>Formation de base </a:t>
            </a:r>
            <a:r>
              <a:rPr lang="fr-FR" sz="1600" dirty="0" smtClean="0">
                <a:solidFill>
                  <a:srgbClr val="002060"/>
                </a:solidFill>
              </a:rPr>
              <a:t>:</a:t>
            </a:r>
          </a:p>
          <a:p>
            <a:pPr marL="285750" indent="-14288">
              <a:spcBef>
                <a:spcPts val="100"/>
              </a:spcBef>
              <a:buFont typeface="Wingdings" pitchFamily="2" charset="2"/>
              <a:buChar char="§"/>
            </a:pPr>
            <a:r>
              <a:rPr lang="fr-FR" dirty="0" smtClean="0">
                <a:solidFill>
                  <a:srgbClr val="002060"/>
                </a:solidFill>
              </a:rPr>
              <a:t> Médecin physique et de réadaptation, kinésithérapeutes,    orthophonistes, orthoptistes, psychomotriciens et orthoprothésistes;</a:t>
            </a:r>
          </a:p>
          <a:p>
            <a:pPr marL="285750" indent="-14288">
              <a:lnSpc>
                <a:spcPct val="100000"/>
              </a:lnSpc>
              <a:spcBef>
                <a:spcPts val="100"/>
              </a:spcBef>
              <a:buFont typeface="Wingdings" pitchFamily="2" charset="2"/>
              <a:buChar char="§"/>
            </a:pPr>
            <a:r>
              <a:rPr lang="fr-FR" dirty="0" smtClean="0">
                <a:solidFill>
                  <a:srgbClr val="002060"/>
                </a:solidFill>
              </a:rPr>
              <a:t> Démarrage </a:t>
            </a:r>
            <a:r>
              <a:rPr lang="fr-FR" dirty="0">
                <a:solidFill>
                  <a:srgbClr val="002060"/>
                </a:solidFill>
              </a:rPr>
              <a:t>de la formation de base en ergothérapie au niveau de l’ISPITS de Rabat  (2017- 2018</a:t>
            </a:r>
            <a:r>
              <a:rPr lang="fr-FR" dirty="0" smtClean="0">
                <a:solidFill>
                  <a:srgbClr val="002060"/>
                </a:solidFill>
              </a:rPr>
              <a:t>)</a:t>
            </a:r>
          </a:p>
          <a:p>
            <a:pPr indent="-285750">
              <a:lnSpc>
                <a:spcPct val="100000"/>
              </a:lnSpc>
              <a:spcBef>
                <a:spcPts val="100"/>
              </a:spcBef>
              <a:buFont typeface="Wingdings" pitchFamily="2" charset="2"/>
              <a:buChar char="v"/>
            </a:pPr>
            <a:r>
              <a:rPr lang="fr-FR" b="1" dirty="0" smtClean="0">
                <a:solidFill>
                  <a:srgbClr val="002060"/>
                </a:solidFill>
              </a:rPr>
              <a:t>Formation continue</a:t>
            </a:r>
          </a:p>
          <a:p>
            <a:pPr marL="285750" indent="-14288">
              <a:spcBef>
                <a:spcPts val="100"/>
              </a:spcBef>
              <a:buFont typeface="Wingdings" pitchFamily="2" charset="2"/>
              <a:buChar char="§"/>
            </a:pPr>
            <a:r>
              <a:rPr lang="fr-FR" dirty="0" smtClean="0">
                <a:solidFill>
                  <a:srgbClr val="002060"/>
                </a:solidFill>
              </a:rPr>
              <a:t> Organisation </a:t>
            </a:r>
            <a:r>
              <a:rPr lang="fr-FR" dirty="0">
                <a:solidFill>
                  <a:srgbClr val="002060"/>
                </a:solidFill>
              </a:rPr>
              <a:t>de sessions de formation continue au profit des PS </a:t>
            </a:r>
            <a:endParaRPr lang="fr-FR" dirty="0" smtClean="0">
              <a:solidFill>
                <a:srgbClr val="002060"/>
              </a:solidFill>
            </a:endParaRPr>
          </a:p>
          <a:p>
            <a:pPr marL="271462">
              <a:spcBef>
                <a:spcPts val="100"/>
              </a:spcBef>
            </a:pPr>
            <a:endParaRPr lang="fr-FR" dirty="0">
              <a:solidFill>
                <a:srgbClr val="002060"/>
              </a:solidFill>
            </a:endParaRPr>
          </a:p>
        </p:txBody>
      </p:sp>
      <p:sp>
        <p:nvSpPr>
          <p:cNvPr id="19" name="object 8"/>
          <p:cNvSpPr/>
          <p:nvPr/>
        </p:nvSpPr>
        <p:spPr>
          <a:xfrm>
            <a:off x="8904786" y="2912008"/>
            <a:ext cx="3182042" cy="2489503"/>
          </a:xfrm>
          <a:prstGeom prst="rect">
            <a:avLst/>
          </a:prstGeom>
          <a:blipFill>
            <a:blip r:embed="rId3" cstate="print"/>
            <a:stretch>
              <a:fillRect/>
            </a:stretch>
          </a:blipFill>
        </p:spPr>
        <p:txBody>
          <a:bodyPr wrap="square" lIns="0" tIns="0" rIns="0" bIns="0" rtlCol="0"/>
          <a:lstStyle/>
          <a:p>
            <a:endParaRPr dirty="0"/>
          </a:p>
        </p:txBody>
      </p:sp>
      <p:sp>
        <p:nvSpPr>
          <p:cNvPr id="35" name="Rectangle 34"/>
          <p:cNvSpPr/>
          <p:nvPr/>
        </p:nvSpPr>
        <p:spPr>
          <a:xfrm>
            <a:off x="1268627" y="1724857"/>
            <a:ext cx="8830208" cy="374461"/>
          </a:xfrm>
          <a:prstGeom prst="rect">
            <a:avLst/>
          </a:prstGeom>
        </p:spPr>
        <p:txBody>
          <a:bodyPr wrap="square">
            <a:spAutoFit/>
          </a:bodyPr>
          <a:lstStyle/>
          <a:p>
            <a:pPr marL="12700" algn="ctr">
              <a:lnSpc>
                <a:spcPts val="2155"/>
              </a:lnSpc>
              <a:spcBef>
                <a:spcPts val="100"/>
              </a:spcBef>
            </a:pPr>
            <a:r>
              <a:rPr lang="fr-FR" sz="2400" b="1" kern="0" spc="-10" dirty="0" smtClean="0">
                <a:solidFill>
                  <a:schemeClr val="tx2"/>
                </a:solidFill>
                <a:latin typeface="Cambria Math"/>
                <a:ea typeface="+mj-ea"/>
                <a:cs typeface="Cambria Math"/>
              </a:rPr>
              <a:t>Renforcement de la formation de base et de la formation continue</a:t>
            </a:r>
          </a:p>
        </p:txBody>
      </p:sp>
      <p:sp>
        <p:nvSpPr>
          <p:cNvPr id="36" name="Rectangle 35"/>
          <p:cNvSpPr/>
          <p:nvPr/>
        </p:nvSpPr>
        <p:spPr>
          <a:xfrm>
            <a:off x="1158936" y="1474091"/>
            <a:ext cx="9049590" cy="9530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9" name="object 7"/>
          <p:cNvSpPr txBox="1">
            <a:spLocks/>
          </p:cNvSpPr>
          <p:nvPr/>
        </p:nvSpPr>
        <p:spPr>
          <a:xfrm>
            <a:off x="1816892" y="3633766"/>
            <a:ext cx="6931659" cy="382156"/>
          </a:xfrm>
          <a:prstGeom prst="rect">
            <a:avLst/>
          </a:prstGeom>
        </p:spPr>
        <p:txBody>
          <a:bodyPr vert="horz" wrap="square" lIns="0" tIns="134620" rIns="0" bIns="0" rtlCol="0">
            <a:spAutoFit/>
          </a:bodyPr>
          <a:lstStyle/>
          <a:p>
            <a:pPr marL="241300" marR="5080" lvl="0" indent="-228600" defTabSz="914400" eaLnBrk="1" fontAlgn="auto" latinLnBrk="0" hangingPunct="1">
              <a:lnSpc>
                <a:spcPct val="100000"/>
              </a:lnSpc>
              <a:spcBef>
                <a:spcPts val="960"/>
              </a:spcBef>
              <a:spcAft>
                <a:spcPts val="0"/>
              </a:spcAft>
              <a:buClrTx/>
              <a:buSzTx/>
              <a:tabLst>
                <a:tab pos="241300" algn="l"/>
                <a:tab pos="241935" algn="l"/>
              </a:tabLst>
              <a:defRPr/>
            </a:pPr>
            <a:endParaRPr lang="fr-FR" sz="1600" dirty="0" smtClean="0">
              <a:solidFill>
                <a:srgbClr val="002060"/>
              </a:solidFill>
            </a:endParaRPr>
          </a:p>
        </p:txBody>
      </p:sp>
      <p:sp>
        <p:nvSpPr>
          <p:cNvPr id="18" name="object 10"/>
          <p:cNvSpPr txBox="1">
            <a:spLocks/>
          </p:cNvSpPr>
          <p:nvPr/>
        </p:nvSpPr>
        <p:spPr>
          <a:xfrm>
            <a:off x="951138" y="246713"/>
            <a:ext cx="8349209" cy="382156"/>
          </a:xfrm>
          <a:prstGeom prst="rect">
            <a:avLst/>
          </a:prstGeom>
        </p:spPr>
        <p:txBody>
          <a:bodyPr vert="horz" wrap="square" lIns="0" tIns="12700" rIns="0" bIns="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700">
              <a:spcBef>
                <a:spcPts val="100"/>
              </a:spcBef>
            </a:pPr>
            <a:r>
              <a:rPr lang="fr-FR" sz="2400" b="1" dirty="0" smtClean="0">
                <a:solidFill>
                  <a:srgbClr val="002060"/>
                </a:solidFill>
                <a:latin typeface="Aharoni" panose="02010803020104030203" pitchFamily="2" charset="-79"/>
                <a:ea typeface="+mn-ea"/>
                <a:cs typeface="Aharoni" panose="02010803020104030203" pitchFamily="2" charset="-79"/>
              </a:rPr>
              <a:t>ANALYSE DE LA SITUATION : PRINCIPAUX ACQUIS</a:t>
            </a:r>
            <a:endParaRPr lang="fr-FR" sz="2400" b="1" dirty="0">
              <a:solidFill>
                <a:srgbClr val="002060"/>
              </a:solidFill>
              <a:latin typeface="Aharoni" panose="02010803020104030203" pitchFamily="2" charset="-79"/>
              <a:ea typeface="+mn-ea"/>
              <a:cs typeface="Aharoni" panose="02010803020104030203" pitchFamily="2" charset="-79"/>
            </a:endParaRPr>
          </a:p>
        </p:txBody>
      </p:sp>
    </p:spTree>
    <p:extLst>
      <p:ext uri="{BB962C8B-B14F-4D97-AF65-F5344CB8AC3E}">
        <p14:creationId xmlns:p14="http://schemas.microsoft.com/office/powerpoint/2010/main" val="41745183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
          <p:cNvGrpSpPr/>
          <p:nvPr/>
        </p:nvGrpSpPr>
        <p:grpSpPr>
          <a:xfrm>
            <a:off x="326880" y="776140"/>
            <a:ext cx="9157779" cy="223610"/>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grpSp>
      <p:sp>
        <p:nvSpPr>
          <p:cNvPr id="21" name="object 10"/>
          <p:cNvSpPr txBox="1">
            <a:spLocks noGrp="1"/>
          </p:cNvSpPr>
          <p:nvPr>
            <p:ph type="title"/>
          </p:nvPr>
        </p:nvSpPr>
        <p:spPr>
          <a:xfrm>
            <a:off x="994565" y="2243166"/>
            <a:ext cx="8349209" cy="3398366"/>
          </a:xfrm>
          <a:prstGeom prst="rect">
            <a:avLst/>
          </a:prstGeom>
        </p:spPr>
        <p:txBody>
          <a:bodyPr vert="horz" wrap="square" lIns="0" tIns="12700" rIns="0" bIns="0" rtlCol="0">
            <a:spAutoFit/>
          </a:bodyPr>
          <a:lstStyle/>
          <a:p>
            <a:pPr marL="12700" lvl="0">
              <a:spcBef>
                <a:spcPts val="100"/>
              </a:spcBef>
            </a:pP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dirty="0" smtClean="0">
                <a:latin typeface="Times New Roman"/>
                <a:cs typeface="Times New Roman"/>
              </a:rPr>
              <a:t/>
            </a:r>
            <a:br>
              <a:rPr lang="fr-FR" dirty="0" smtClean="0">
                <a:latin typeface="Times New Roman"/>
                <a:cs typeface="Times New Roman"/>
              </a:rPr>
            </a:br>
            <a:endParaRPr spc="-5" dirty="0"/>
          </a:p>
        </p:txBody>
      </p:sp>
      <p:sp>
        <p:nvSpPr>
          <p:cNvPr id="17" name="Rectangle 16"/>
          <p:cNvSpPr/>
          <p:nvPr/>
        </p:nvSpPr>
        <p:spPr>
          <a:xfrm>
            <a:off x="1611932" y="2311092"/>
            <a:ext cx="6820868" cy="40663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00"/>
              </a:spcBef>
              <a:buFont typeface="Wingdings" pitchFamily="2" charset="2"/>
              <a:buChar char="v"/>
            </a:pPr>
            <a:r>
              <a:rPr lang="fr-FR" b="1" dirty="0" smtClean="0">
                <a:solidFill>
                  <a:srgbClr val="002060"/>
                </a:solidFill>
              </a:rPr>
              <a:t>Conclusion d’une nouvelle convention de partenariat intersectoriel  pour renforcer les actions du système de santé en faveur de la population scolaire avec :</a:t>
            </a:r>
          </a:p>
          <a:p>
            <a:pPr>
              <a:spcBef>
                <a:spcPts val="100"/>
              </a:spcBef>
              <a:buFont typeface="Wingdings" pitchFamily="2" charset="2"/>
              <a:buChar char="§"/>
            </a:pPr>
            <a:r>
              <a:rPr lang="fr-FR" sz="1400" b="1" i="1" dirty="0" smtClean="0">
                <a:solidFill>
                  <a:srgbClr val="002060"/>
                </a:solidFill>
              </a:rPr>
              <a:t>   Le Ministère de l’Education Nationale, de la Formation  Professionnelle, de l’Enseignement Supérieur et de la  Recherche </a:t>
            </a:r>
          </a:p>
          <a:p>
            <a:pPr>
              <a:spcBef>
                <a:spcPts val="100"/>
              </a:spcBef>
              <a:buFont typeface="Wingdings" pitchFamily="2" charset="2"/>
              <a:buChar char="§"/>
            </a:pPr>
            <a:r>
              <a:rPr lang="fr-FR" sz="1400" b="1" i="1" dirty="0" smtClean="0">
                <a:solidFill>
                  <a:srgbClr val="002060"/>
                </a:solidFill>
              </a:rPr>
              <a:t>  Le Ministère de l’Intérieur</a:t>
            </a:r>
          </a:p>
          <a:p>
            <a:pPr>
              <a:spcBef>
                <a:spcPts val="100"/>
              </a:spcBef>
              <a:buFont typeface="Wingdings" pitchFamily="2" charset="2"/>
              <a:buChar char="§"/>
            </a:pPr>
            <a:r>
              <a:rPr lang="fr-FR" sz="1400" b="1" i="1" dirty="0" smtClean="0">
                <a:solidFill>
                  <a:srgbClr val="002060"/>
                </a:solidFill>
              </a:rPr>
              <a:t>  Le Ministère de la Jeunesse et des Sports</a:t>
            </a:r>
          </a:p>
          <a:p>
            <a:pPr>
              <a:spcBef>
                <a:spcPts val="100"/>
              </a:spcBef>
              <a:buFont typeface="Wingdings" pitchFamily="2" charset="2"/>
              <a:buChar char="§"/>
            </a:pPr>
            <a:r>
              <a:rPr lang="fr-FR" sz="1400" b="1" i="1" dirty="0" smtClean="0">
                <a:solidFill>
                  <a:srgbClr val="002060"/>
                </a:solidFill>
              </a:rPr>
              <a:t>  Le Ministère de la Solidarité, de la Famille de l’égalité et  du Développement     Social </a:t>
            </a:r>
          </a:p>
          <a:p>
            <a:pPr>
              <a:spcBef>
                <a:spcPts val="100"/>
              </a:spcBef>
              <a:buFont typeface="Wingdings" pitchFamily="2" charset="2"/>
              <a:buChar char="§"/>
            </a:pPr>
            <a:r>
              <a:rPr lang="fr-FR" sz="1400" b="1" i="1" dirty="0" smtClean="0">
                <a:solidFill>
                  <a:srgbClr val="002060"/>
                </a:solidFill>
              </a:rPr>
              <a:t> Le Ministère des Habous et des Affaires Islamiques</a:t>
            </a:r>
          </a:p>
          <a:p>
            <a:pPr>
              <a:spcBef>
                <a:spcPts val="100"/>
              </a:spcBef>
              <a:buFont typeface="Wingdings" pitchFamily="2" charset="2"/>
              <a:buChar char="§"/>
            </a:pPr>
            <a:endParaRPr lang="fr-FR" sz="1400" b="1" i="1" dirty="0" smtClean="0">
              <a:solidFill>
                <a:srgbClr val="002060"/>
              </a:solidFill>
            </a:endParaRPr>
          </a:p>
          <a:p>
            <a:pPr>
              <a:spcBef>
                <a:spcPts val="100"/>
              </a:spcBef>
              <a:buFont typeface="Wingdings" pitchFamily="2" charset="2"/>
              <a:buChar char="v"/>
            </a:pPr>
            <a:r>
              <a:rPr lang="fr-FR" b="1" dirty="0" smtClean="0">
                <a:solidFill>
                  <a:srgbClr val="002060"/>
                </a:solidFill>
              </a:rPr>
              <a:t>Conclusion de partenariat </a:t>
            </a:r>
            <a:r>
              <a:rPr lang="fr-FR" b="1" dirty="0">
                <a:solidFill>
                  <a:srgbClr val="002060"/>
                </a:solidFill>
              </a:rPr>
              <a:t>/</a:t>
            </a:r>
            <a:r>
              <a:rPr lang="fr-FR" b="1" dirty="0" smtClean="0">
                <a:solidFill>
                  <a:srgbClr val="002060"/>
                </a:solidFill>
              </a:rPr>
              <a:t> Collectif Autisme Maroc dans le domaine de la prise en charge des enfants autistes</a:t>
            </a:r>
          </a:p>
          <a:p>
            <a:pPr>
              <a:spcBef>
                <a:spcPts val="100"/>
              </a:spcBef>
              <a:buFont typeface="Wingdings" pitchFamily="2" charset="2"/>
              <a:buChar char="§"/>
            </a:pPr>
            <a:endParaRPr lang="fr-FR" sz="1400" b="1" i="1" dirty="0">
              <a:solidFill>
                <a:srgbClr val="002060"/>
              </a:solidFill>
            </a:endParaRPr>
          </a:p>
        </p:txBody>
      </p:sp>
      <p:sp>
        <p:nvSpPr>
          <p:cNvPr id="35" name="Rectangle 34"/>
          <p:cNvSpPr/>
          <p:nvPr/>
        </p:nvSpPr>
        <p:spPr>
          <a:xfrm>
            <a:off x="2234721" y="1367977"/>
            <a:ext cx="6096000" cy="374461"/>
          </a:xfrm>
          <a:prstGeom prst="rect">
            <a:avLst/>
          </a:prstGeom>
        </p:spPr>
        <p:txBody>
          <a:bodyPr>
            <a:spAutoFit/>
          </a:bodyPr>
          <a:lstStyle/>
          <a:p>
            <a:pPr marL="12700">
              <a:lnSpc>
                <a:spcPts val="2155"/>
              </a:lnSpc>
              <a:spcBef>
                <a:spcPts val="5"/>
              </a:spcBef>
            </a:pPr>
            <a:r>
              <a:rPr lang="fr-FR" sz="2400" b="1" kern="0" spc="-10" dirty="0">
                <a:solidFill>
                  <a:srgbClr val="1F497D"/>
                </a:solidFill>
                <a:latin typeface="Times New Roman"/>
                <a:ea typeface="+mj-ea"/>
                <a:cs typeface="Times New Roman"/>
              </a:rPr>
              <a:t>Renforcement du cadre partenarial</a:t>
            </a:r>
          </a:p>
        </p:txBody>
      </p:sp>
      <p:sp>
        <p:nvSpPr>
          <p:cNvPr id="36" name="Rectangle 35"/>
          <p:cNvSpPr/>
          <p:nvPr/>
        </p:nvSpPr>
        <p:spPr>
          <a:xfrm>
            <a:off x="1611932" y="1072241"/>
            <a:ext cx="6960197" cy="93591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9" name="object 7"/>
          <p:cNvSpPr txBox="1">
            <a:spLocks/>
          </p:cNvSpPr>
          <p:nvPr/>
        </p:nvSpPr>
        <p:spPr>
          <a:xfrm>
            <a:off x="1816892" y="3633766"/>
            <a:ext cx="6931659" cy="382156"/>
          </a:xfrm>
          <a:prstGeom prst="rect">
            <a:avLst/>
          </a:prstGeom>
        </p:spPr>
        <p:txBody>
          <a:bodyPr vert="horz" wrap="square" lIns="0" tIns="134620" rIns="0" bIns="0" rtlCol="0">
            <a:spAutoFit/>
          </a:bodyPr>
          <a:lstStyle/>
          <a:p>
            <a:pPr marL="241300" marR="5080" lvl="0" indent="-228600" defTabSz="914400" eaLnBrk="1" fontAlgn="auto" latinLnBrk="0" hangingPunct="1">
              <a:lnSpc>
                <a:spcPct val="100000"/>
              </a:lnSpc>
              <a:spcBef>
                <a:spcPts val="960"/>
              </a:spcBef>
              <a:spcAft>
                <a:spcPts val="0"/>
              </a:spcAft>
              <a:buClrTx/>
              <a:buSzTx/>
              <a:tabLst>
                <a:tab pos="241300" algn="l"/>
                <a:tab pos="241935" algn="l"/>
              </a:tabLst>
              <a:defRPr/>
            </a:pPr>
            <a:endParaRPr lang="fr-FR" sz="1600" dirty="0" smtClean="0">
              <a:solidFill>
                <a:srgbClr val="002060"/>
              </a:solidFill>
            </a:endParaRPr>
          </a:p>
        </p:txBody>
      </p:sp>
      <p:pic>
        <p:nvPicPr>
          <p:cNvPr id="1026" name="Picture 2"/>
          <p:cNvPicPr>
            <a:picLocks noChangeAspect="1" noChangeArrowheads="1"/>
          </p:cNvPicPr>
          <p:nvPr/>
        </p:nvPicPr>
        <p:blipFill>
          <a:blip r:embed="rId3"/>
          <a:srcRect/>
          <a:stretch>
            <a:fillRect/>
          </a:stretch>
        </p:blipFill>
        <p:spPr bwMode="auto">
          <a:xfrm>
            <a:off x="8945108" y="2732762"/>
            <a:ext cx="2210932" cy="2818593"/>
          </a:xfrm>
          <a:prstGeom prst="rect">
            <a:avLst/>
          </a:prstGeom>
          <a:noFill/>
          <a:ln w="9525">
            <a:noFill/>
            <a:miter lim="800000"/>
            <a:headEnd/>
            <a:tailEnd/>
          </a:ln>
          <a:effectLst/>
        </p:spPr>
      </p:pic>
      <p:sp>
        <p:nvSpPr>
          <p:cNvPr id="18" name="Rectangle 17"/>
          <p:cNvSpPr/>
          <p:nvPr/>
        </p:nvSpPr>
        <p:spPr>
          <a:xfrm>
            <a:off x="8855653" y="2747724"/>
            <a:ext cx="2272453" cy="319312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9" name="object 10"/>
          <p:cNvSpPr txBox="1">
            <a:spLocks/>
          </p:cNvSpPr>
          <p:nvPr/>
        </p:nvSpPr>
        <p:spPr>
          <a:xfrm>
            <a:off x="1083682" y="284065"/>
            <a:ext cx="8349209" cy="382156"/>
          </a:xfrm>
          <a:prstGeom prst="rect">
            <a:avLst/>
          </a:prstGeom>
        </p:spPr>
        <p:txBody>
          <a:bodyPr vert="horz" wrap="square" lIns="0" tIns="12700" rIns="0" bIns="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700">
              <a:spcBef>
                <a:spcPts val="100"/>
              </a:spcBef>
            </a:pPr>
            <a:r>
              <a:rPr lang="fr-FR" sz="2400" b="1" dirty="0" smtClean="0">
                <a:solidFill>
                  <a:srgbClr val="002060"/>
                </a:solidFill>
                <a:latin typeface="Aharoni" panose="02010803020104030203" pitchFamily="2" charset="-79"/>
                <a:ea typeface="+mn-ea"/>
                <a:cs typeface="Aharoni" panose="02010803020104030203" pitchFamily="2" charset="-79"/>
              </a:rPr>
              <a:t>ANALYSE DE LA SITUATION : PRINCIPAUX ACQUIS</a:t>
            </a:r>
            <a:endParaRPr lang="fr-FR" sz="2400" b="1" dirty="0">
              <a:solidFill>
                <a:srgbClr val="002060"/>
              </a:solidFill>
              <a:latin typeface="Aharoni" panose="02010803020104030203" pitchFamily="2" charset="-79"/>
              <a:ea typeface="+mn-ea"/>
              <a:cs typeface="Aharoni" panose="02010803020104030203" pitchFamily="2" charset="-79"/>
            </a:endParaRPr>
          </a:p>
        </p:txBody>
      </p:sp>
    </p:spTree>
    <p:extLst>
      <p:ext uri="{BB962C8B-B14F-4D97-AF65-F5344CB8AC3E}">
        <p14:creationId xmlns:p14="http://schemas.microsoft.com/office/powerpoint/2010/main" val="4174518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
          <p:cNvGrpSpPr/>
          <p:nvPr/>
        </p:nvGrpSpPr>
        <p:grpSpPr>
          <a:xfrm>
            <a:off x="440575" y="783436"/>
            <a:ext cx="10083800" cy="199698"/>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grpSp>
      <p:sp>
        <p:nvSpPr>
          <p:cNvPr id="21" name="object 10"/>
          <p:cNvSpPr txBox="1">
            <a:spLocks noGrp="1"/>
          </p:cNvSpPr>
          <p:nvPr>
            <p:ph type="title"/>
          </p:nvPr>
        </p:nvSpPr>
        <p:spPr>
          <a:xfrm>
            <a:off x="951138" y="0"/>
            <a:ext cx="8349209" cy="3398366"/>
          </a:xfrm>
          <a:prstGeom prst="rect">
            <a:avLst/>
          </a:prstGeom>
        </p:spPr>
        <p:txBody>
          <a:bodyPr vert="horz" wrap="square" lIns="0" tIns="12700" rIns="0" bIns="0" rtlCol="0">
            <a:spAutoFit/>
          </a:bodyPr>
          <a:lstStyle/>
          <a:p>
            <a:pPr marL="12700" lvl="0">
              <a:spcBef>
                <a:spcPts val="100"/>
              </a:spcBef>
            </a:pP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dirty="0" smtClean="0">
                <a:latin typeface="Times New Roman"/>
                <a:cs typeface="Times New Roman"/>
              </a:rPr>
              <a:t/>
            </a:r>
            <a:br>
              <a:rPr lang="fr-FR" dirty="0" smtClean="0">
                <a:latin typeface="Times New Roman"/>
                <a:cs typeface="Times New Roman"/>
              </a:rPr>
            </a:br>
            <a:endParaRPr spc="-5" dirty="0"/>
          </a:p>
        </p:txBody>
      </p:sp>
      <p:sp>
        <p:nvSpPr>
          <p:cNvPr id="23" name="object 10"/>
          <p:cNvSpPr txBox="1">
            <a:spLocks/>
          </p:cNvSpPr>
          <p:nvPr/>
        </p:nvSpPr>
        <p:spPr>
          <a:xfrm>
            <a:off x="951138" y="-40293"/>
            <a:ext cx="8349209" cy="3398366"/>
          </a:xfrm>
          <a:prstGeom prst="rect">
            <a:avLst/>
          </a:prstGeom>
        </p:spPr>
        <p:txBody>
          <a:bodyPr vert="horz" wrap="square" lIns="0" tIns="12700" rIns="0" bIns="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700">
              <a:spcBef>
                <a:spcPts val="100"/>
              </a:spcBef>
            </a:pP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dirty="0" smtClean="0">
                <a:latin typeface="Times New Roman"/>
                <a:cs typeface="Times New Roman"/>
              </a:rPr>
              <a:t/>
            </a:r>
            <a:br>
              <a:rPr lang="fr-FR" dirty="0" smtClean="0">
                <a:latin typeface="Times New Roman"/>
                <a:cs typeface="Times New Roman"/>
              </a:rPr>
            </a:br>
            <a:endParaRPr lang="fr-FR" spc="-5" dirty="0"/>
          </a:p>
        </p:txBody>
      </p:sp>
      <p:sp>
        <p:nvSpPr>
          <p:cNvPr id="3" name="Rectangle 2"/>
          <p:cNvSpPr/>
          <p:nvPr/>
        </p:nvSpPr>
        <p:spPr>
          <a:xfrm>
            <a:off x="440575" y="955183"/>
            <a:ext cx="10200067" cy="5529719"/>
          </a:xfrm>
          <a:prstGeom prst="rect">
            <a:avLst/>
          </a:prstGeom>
        </p:spPr>
        <p:txBody>
          <a:bodyPr wrap="square">
            <a:spAutoFit/>
          </a:bodyPr>
          <a:lstStyle/>
          <a:p>
            <a:pPr marL="285750" indent="-285750">
              <a:spcBef>
                <a:spcPts val="1080"/>
              </a:spcBef>
              <a:buClr>
                <a:srgbClr val="002060"/>
              </a:buClr>
              <a:buSzPct val="80000"/>
              <a:buFont typeface="Wingdings" panose="05000000000000000000" pitchFamily="2" charset="2"/>
              <a:buChar char="q"/>
              <a:tabLst>
                <a:tab pos="411480" algn="l"/>
                <a:tab pos="412115" algn="l"/>
              </a:tabLst>
              <a:defRPr/>
            </a:pPr>
            <a:r>
              <a:rPr lang="fr-FR" sz="2000" kern="0" dirty="0" smtClean="0">
                <a:solidFill>
                  <a:schemeClr val="tx2"/>
                </a:solidFill>
                <a:latin typeface="Trebuchet MS"/>
              </a:rPr>
              <a:t>Inégalité d’accès aux soins et une couverture géographique très insuffisante au vue des besoins </a:t>
            </a:r>
          </a:p>
          <a:p>
            <a:pPr marL="285750" indent="-285750">
              <a:spcBef>
                <a:spcPts val="1080"/>
              </a:spcBef>
              <a:buClr>
                <a:srgbClr val="002060"/>
              </a:buClr>
              <a:buSzPct val="80000"/>
              <a:buFont typeface="Wingdings" panose="05000000000000000000" pitchFamily="2" charset="2"/>
              <a:buChar char="q"/>
              <a:tabLst>
                <a:tab pos="411480" algn="l"/>
                <a:tab pos="412115" algn="l"/>
              </a:tabLst>
              <a:defRPr/>
            </a:pPr>
            <a:r>
              <a:rPr lang="fr-FR" sz="2000" kern="0" dirty="0" smtClean="0">
                <a:solidFill>
                  <a:schemeClr val="tx2"/>
                </a:solidFill>
                <a:latin typeface="Trebuchet MS"/>
              </a:rPr>
              <a:t>A</a:t>
            </a:r>
            <a:r>
              <a:rPr lang="fr-FR" sz="2000" kern="0" dirty="0" smtClean="0">
                <a:solidFill>
                  <a:srgbClr val="002060"/>
                </a:solidFill>
                <a:latin typeface="Trebuchet MS"/>
              </a:rPr>
              <a:t>bsence d’un circuit préférentiel facilitant l’accès de ces enfants aux services souhaités</a:t>
            </a:r>
          </a:p>
          <a:p>
            <a:pPr marL="285750" marR="0" lvl="0" indent="-285750" fontAlgn="auto">
              <a:spcBef>
                <a:spcPts val="1080"/>
              </a:spcBef>
              <a:spcAft>
                <a:spcPts val="0"/>
              </a:spcAft>
              <a:buClr>
                <a:srgbClr val="002060"/>
              </a:buClr>
              <a:buSzPct val="80000"/>
              <a:buFont typeface="Wingdings" panose="05000000000000000000" pitchFamily="2" charset="2"/>
              <a:buChar char="q"/>
              <a:tabLst>
                <a:tab pos="411480" algn="l"/>
                <a:tab pos="412115" algn="l"/>
              </a:tabLst>
              <a:defRPr/>
            </a:pPr>
            <a:r>
              <a:rPr lang="fr-FR" sz="2000" kern="0" dirty="0" smtClean="0">
                <a:solidFill>
                  <a:srgbClr val="002060"/>
                </a:solidFill>
                <a:latin typeface="Trebuchet MS"/>
              </a:rPr>
              <a:t>Insuffisance en ressources financières dédiées au domaine du Handicap chez l’enfant</a:t>
            </a:r>
          </a:p>
          <a:p>
            <a:pPr marL="285750" indent="-285750">
              <a:spcBef>
                <a:spcPts val="1080"/>
              </a:spcBef>
              <a:buClr>
                <a:srgbClr val="002060"/>
              </a:buClr>
              <a:buSzPct val="80000"/>
              <a:buFont typeface="Wingdings" panose="05000000000000000000" pitchFamily="2" charset="2"/>
              <a:buChar char="q"/>
              <a:tabLst>
                <a:tab pos="411480" algn="l"/>
                <a:tab pos="412115" algn="l"/>
              </a:tabLst>
              <a:defRPr/>
            </a:pPr>
            <a:r>
              <a:rPr lang="fr-FR" sz="2000" kern="0" dirty="0" smtClean="0">
                <a:solidFill>
                  <a:srgbClr val="002060"/>
                </a:solidFill>
                <a:latin typeface="Trebuchet MS"/>
              </a:rPr>
              <a:t>Retards dans le diagnostic et la prise en charge</a:t>
            </a:r>
          </a:p>
          <a:p>
            <a:pPr marL="285750" marR="0" lvl="0" indent="-285750" fontAlgn="auto">
              <a:spcBef>
                <a:spcPts val="1080"/>
              </a:spcBef>
              <a:spcAft>
                <a:spcPts val="0"/>
              </a:spcAft>
              <a:buClr>
                <a:srgbClr val="002060"/>
              </a:buClr>
              <a:buSzPct val="80000"/>
              <a:buFont typeface="Wingdings" panose="05000000000000000000" pitchFamily="2" charset="2"/>
              <a:buChar char="q"/>
              <a:tabLst>
                <a:tab pos="411480" algn="l"/>
                <a:tab pos="412115" algn="l"/>
              </a:tabLst>
              <a:defRPr/>
            </a:pPr>
            <a:r>
              <a:rPr lang="fr-FR" sz="2000" kern="0" dirty="0" smtClean="0">
                <a:solidFill>
                  <a:srgbClr val="002060"/>
                </a:solidFill>
                <a:latin typeface="Trebuchet MS"/>
              </a:rPr>
              <a:t>Manque en professionnels de santé et en structures de soins spécialisées dans la prise en charge des enfants en situation de Handicap</a:t>
            </a:r>
          </a:p>
          <a:p>
            <a:pPr marL="285750" marR="0" lvl="0" indent="-285750" fontAlgn="auto">
              <a:spcBef>
                <a:spcPts val="1080"/>
              </a:spcBef>
              <a:spcAft>
                <a:spcPts val="0"/>
              </a:spcAft>
              <a:buClr>
                <a:srgbClr val="002060"/>
              </a:buClr>
              <a:buSzPct val="80000"/>
              <a:buFont typeface="Wingdings" panose="05000000000000000000" pitchFamily="2" charset="2"/>
              <a:buChar char="q"/>
              <a:tabLst>
                <a:tab pos="411480" algn="l"/>
                <a:tab pos="412115" algn="l"/>
              </a:tabLst>
              <a:defRPr/>
            </a:pPr>
            <a:r>
              <a:rPr lang="fr-FR" sz="2000" kern="0" dirty="0" smtClean="0">
                <a:solidFill>
                  <a:srgbClr val="002060"/>
                </a:solidFill>
                <a:latin typeface="Trebuchet MS"/>
              </a:rPr>
              <a:t>Peu de filières de formation pour combler le déficit en professionnels spécialisés </a:t>
            </a:r>
          </a:p>
          <a:p>
            <a:pPr marL="285750" indent="-285750">
              <a:spcBef>
                <a:spcPts val="1080"/>
              </a:spcBef>
              <a:buClr>
                <a:srgbClr val="002060"/>
              </a:buClr>
              <a:buSzPct val="80000"/>
              <a:buFont typeface="Wingdings" panose="05000000000000000000" pitchFamily="2" charset="2"/>
              <a:buChar char="q"/>
              <a:tabLst>
                <a:tab pos="411480" algn="l"/>
                <a:tab pos="412115" algn="l"/>
              </a:tabLst>
              <a:defRPr/>
            </a:pPr>
            <a:r>
              <a:rPr lang="fr-FR" sz="2000" kern="0" dirty="0" smtClean="0">
                <a:solidFill>
                  <a:srgbClr val="002060"/>
                </a:solidFill>
                <a:latin typeface="Trebuchet MS"/>
              </a:rPr>
              <a:t>Non pérennisation de certaines interventions notamment celles mises en œuvre par la société civile</a:t>
            </a:r>
          </a:p>
          <a:p>
            <a:pPr marL="285750" marR="0" lvl="0" indent="-285750" fontAlgn="auto">
              <a:spcBef>
                <a:spcPts val="1080"/>
              </a:spcBef>
              <a:spcAft>
                <a:spcPts val="0"/>
              </a:spcAft>
              <a:buClr>
                <a:srgbClr val="002060"/>
              </a:buClr>
              <a:buSzPct val="80000"/>
              <a:buFont typeface="Wingdings" panose="05000000000000000000" pitchFamily="2" charset="2"/>
              <a:buChar char="q"/>
              <a:tabLst>
                <a:tab pos="411480" algn="l"/>
                <a:tab pos="412115" algn="l"/>
              </a:tabLst>
              <a:defRPr/>
            </a:pPr>
            <a:r>
              <a:rPr lang="fr-FR" sz="2000" kern="0" dirty="0" smtClean="0">
                <a:solidFill>
                  <a:srgbClr val="002060"/>
                </a:solidFill>
                <a:latin typeface="Trebuchet MS"/>
              </a:rPr>
              <a:t>Non disponibilité d’information officielle ou d’annuaire relatifs aux services existants </a:t>
            </a:r>
          </a:p>
          <a:p>
            <a:pPr marL="285750" marR="0" lvl="0" indent="-285750" fontAlgn="auto">
              <a:spcBef>
                <a:spcPts val="1080"/>
              </a:spcBef>
              <a:spcAft>
                <a:spcPts val="0"/>
              </a:spcAft>
              <a:buClr>
                <a:srgbClr val="002060"/>
              </a:buClr>
              <a:buSzPct val="80000"/>
              <a:buFont typeface="Wingdings" panose="05000000000000000000" pitchFamily="2" charset="2"/>
              <a:buChar char="q"/>
              <a:tabLst>
                <a:tab pos="411480" algn="l"/>
                <a:tab pos="412115" algn="l"/>
              </a:tabLst>
              <a:defRPr/>
            </a:pPr>
            <a:r>
              <a:rPr lang="fr-FR" sz="2000" kern="0" dirty="0" smtClean="0">
                <a:solidFill>
                  <a:srgbClr val="002060"/>
                </a:solidFill>
                <a:latin typeface="Trebuchet MS"/>
              </a:rPr>
              <a:t>Absence de suivi-évaluation des actions </a:t>
            </a:r>
          </a:p>
        </p:txBody>
      </p:sp>
      <p:sp>
        <p:nvSpPr>
          <p:cNvPr id="10" name="Rectangle 9"/>
          <p:cNvSpPr/>
          <p:nvPr/>
        </p:nvSpPr>
        <p:spPr>
          <a:xfrm>
            <a:off x="1707640" y="229127"/>
            <a:ext cx="6805068" cy="461665"/>
          </a:xfrm>
          <a:prstGeom prst="rect">
            <a:avLst/>
          </a:prstGeom>
        </p:spPr>
        <p:txBody>
          <a:bodyPr wrap="none">
            <a:spAutoFit/>
          </a:bodyPr>
          <a:lstStyle/>
          <a:p>
            <a:r>
              <a:rPr lang="fr-FR" sz="2400" b="1" dirty="0">
                <a:solidFill>
                  <a:srgbClr val="002060"/>
                </a:solidFill>
                <a:latin typeface="Aharoni" panose="02010803020104030203" pitchFamily="2" charset="-79"/>
                <a:cs typeface="Aharoni" panose="02010803020104030203" pitchFamily="2" charset="-79"/>
              </a:rPr>
              <a:t>ANALYSE DE LA </a:t>
            </a:r>
            <a:r>
              <a:rPr lang="fr-FR" sz="2400" b="1" dirty="0" smtClean="0">
                <a:solidFill>
                  <a:srgbClr val="002060"/>
                </a:solidFill>
                <a:latin typeface="Aharoni" panose="02010803020104030203" pitchFamily="2" charset="-79"/>
                <a:cs typeface="Aharoni" panose="02010803020104030203" pitchFamily="2" charset="-79"/>
              </a:rPr>
              <a:t>SITUATION : CONTRAINTES </a:t>
            </a:r>
            <a:endParaRPr lang="fr-FR" dirty="0"/>
          </a:p>
        </p:txBody>
      </p:sp>
    </p:spTree>
    <p:extLst>
      <p:ext uri="{BB962C8B-B14F-4D97-AF65-F5344CB8AC3E}">
        <p14:creationId xmlns:p14="http://schemas.microsoft.com/office/powerpoint/2010/main" val="41745183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
          <p:cNvGrpSpPr/>
          <p:nvPr/>
        </p:nvGrpSpPr>
        <p:grpSpPr>
          <a:xfrm>
            <a:off x="434074" y="886508"/>
            <a:ext cx="10083800" cy="199698"/>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grpSp>
      <p:sp>
        <p:nvSpPr>
          <p:cNvPr id="21" name="object 10"/>
          <p:cNvSpPr txBox="1">
            <a:spLocks noGrp="1"/>
          </p:cNvSpPr>
          <p:nvPr>
            <p:ph type="title"/>
          </p:nvPr>
        </p:nvSpPr>
        <p:spPr>
          <a:xfrm>
            <a:off x="1191146" y="2075440"/>
            <a:ext cx="8349209" cy="3398366"/>
          </a:xfrm>
          <a:prstGeom prst="rect">
            <a:avLst/>
          </a:prstGeom>
        </p:spPr>
        <p:txBody>
          <a:bodyPr vert="horz" wrap="square" lIns="0" tIns="12700" rIns="0" bIns="0" rtlCol="0">
            <a:spAutoFit/>
          </a:bodyPr>
          <a:lstStyle/>
          <a:p>
            <a:pPr marL="12700" lvl="0">
              <a:spcBef>
                <a:spcPts val="100"/>
              </a:spcBef>
            </a:pP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dirty="0" smtClean="0">
                <a:latin typeface="Times New Roman"/>
                <a:cs typeface="Times New Roman"/>
              </a:rPr>
              <a:t/>
            </a:r>
            <a:br>
              <a:rPr lang="fr-FR" dirty="0" smtClean="0">
                <a:latin typeface="Times New Roman"/>
                <a:cs typeface="Times New Roman"/>
              </a:rPr>
            </a:br>
            <a:endParaRPr spc="-5" dirty="0"/>
          </a:p>
        </p:txBody>
      </p:sp>
      <p:sp>
        <p:nvSpPr>
          <p:cNvPr id="23" name="object 10"/>
          <p:cNvSpPr txBox="1">
            <a:spLocks/>
          </p:cNvSpPr>
          <p:nvPr/>
        </p:nvSpPr>
        <p:spPr>
          <a:xfrm>
            <a:off x="951138" y="-40293"/>
            <a:ext cx="8349209" cy="3398366"/>
          </a:xfrm>
          <a:prstGeom prst="rect">
            <a:avLst/>
          </a:prstGeom>
        </p:spPr>
        <p:txBody>
          <a:bodyPr vert="horz" wrap="square" lIns="0" tIns="12700" rIns="0" bIns="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700">
              <a:spcBef>
                <a:spcPts val="100"/>
              </a:spcBef>
            </a:pP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dirty="0" smtClean="0">
                <a:latin typeface="Times New Roman"/>
                <a:cs typeface="Times New Roman"/>
              </a:rPr>
              <a:t/>
            </a:r>
            <a:br>
              <a:rPr lang="fr-FR" dirty="0" smtClean="0">
                <a:latin typeface="Times New Roman"/>
                <a:cs typeface="Times New Roman"/>
              </a:rPr>
            </a:br>
            <a:endParaRPr lang="fr-FR" spc="-5" dirty="0"/>
          </a:p>
        </p:txBody>
      </p:sp>
      <p:sp>
        <p:nvSpPr>
          <p:cNvPr id="4" name="Rectangle 3"/>
          <p:cNvSpPr/>
          <p:nvPr/>
        </p:nvSpPr>
        <p:spPr>
          <a:xfrm>
            <a:off x="1191146" y="642907"/>
            <a:ext cx="10354860" cy="6460743"/>
          </a:xfrm>
          <a:prstGeom prst="rect">
            <a:avLst/>
          </a:prstGeom>
        </p:spPr>
        <p:txBody>
          <a:bodyPr wrap="square">
            <a:spAutoFit/>
          </a:bodyPr>
          <a:lstStyle/>
          <a:p>
            <a:pPr marL="285750" indent="-285750">
              <a:buFont typeface="Wingdings" panose="05000000000000000000" pitchFamily="2" charset="2"/>
              <a:buChar char="q"/>
            </a:pPr>
            <a:endParaRPr lang="fr-FR" dirty="0" smtClean="0">
              <a:solidFill>
                <a:srgbClr val="002060"/>
              </a:solidFill>
            </a:endParaRPr>
          </a:p>
          <a:p>
            <a:pPr marL="285750" indent="-285750" algn="just">
              <a:lnSpc>
                <a:spcPct val="150000"/>
              </a:lnSpc>
              <a:spcBef>
                <a:spcPts val="1180"/>
              </a:spcBef>
              <a:buFont typeface="Wingdings" panose="05000000000000000000" pitchFamily="2" charset="2"/>
              <a:buChar char="q"/>
              <a:tabLst>
                <a:tab pos="411480" algn="l"/>
                <a:tab pos="412115" algn="l"/>
              </a:tabLst>
            </a:pPr>
            <a:r>
              <a:rPr lang="fr-FR" sz="2000" kern="0" dirty="0" smtClean="0">
                <a:solidFill>
                  <a:srgbClr val="002060"/>
                </a:solidFill>
                <a:latin typeface="Trebuchet MS"/>
              </a:rPr>
              <a:t>Engagement </a:t>
            </a:r>
            <a:r>
              <a:rPr lang="fr-FR" sz="2000" kern="0" dirty="0">
                <a:solidFill>
                  <a:srgbClr val="002060"/>
                </a:solidFill>
                <a:latin typeface="Trebuchet MS"/>
              </a:rPr>
              <a:t>politique;</a:t>
            </a:r>
          </a:p>
          <a:p>
            <a:pPr marL="285750" indent="-285750" algn="just">
              <a:lnSpc>
                <a:spcPct val="150000"/>
              </a:lnSpc>
              <a:spcBef>
                <a:spcPts val="1080"/>
              </a:spcBef>
              <a:buFont typeface="Wingdings" panose="05000000000000000000" pitchFamily="2" charset="2"/>
              <a:buChar char="q"/>
              <a:tabLst>
                <a:tab pos="411480" algn="l"/>
                <a:tab pos="412115" algn="l"/>
              </a:tabLst>
            </a:pPr>
            <a:r>
              <a:rPr lang="fr-FR" sz="2000" kern="0" dirty="0" smtClean="0">
                <a:solidFill>
                  <a:srgbClr val="002060"/>
                </a:solidFill>
                <a:latin typeface="Trebuchet MS"/>
              </a:rPr>
              <a:t>Cadre </a:t>
            </a:r>
            <a:r>
              <a:rPr lang="fr-FR" sz="2000" kern="0" dirty="0">
                <a:solidFill>
                  <a:srgbClr val="002060"/>
                </a:solidFill>
                <a:latin typeface="Trebuchet MS"/>
              </a:rPr>
              <a:t>réglementaire;</a:t>
            </a:r>
          </a:p>
          <a:p>
            <a:pPr marL="285750" indent="-285750" algn="just">
              <a:lnSpc>
                <a:spcPct val="150000"/>
              </a:lnSpc>
              <a:spcBef>
                <a:spcPts val="1080"/>
              </a:spcBef>
              <a:buFont typeface="Wingdings" panose="05000000000000000000" pitchFamily="2" charset="2"/>
              <a:buChar char="q"/>
              <a:tabLst>
                <a:tab pos="413384" algn="l"/>
                <a:tab pos="414020" algn="l"/>
                <a:tab pos="789940" algn="l"/>
                <a:tab pos="1737995" algn="l"/>
                <a:tab pos="2672080" algn="l"/>
                <a:tab pos="3543935" algn="l"/>
                <a:tab pos="4098925" algn="l"/>
                <a:tab pos="4399280" algn="l"/>
                <a:tab pos="5487670" algn="l"/>
                <a:tab pos="5926455" algn="l"/>
                <a:tab pos="6581775" algn="l"/>
              </a:tabLst>
            </a:pPr>
            <a:r>
              <a:rPr lang="fr-FR" sz="2000" kern="0" dirty="0" smtClean="0">
                <a:solidFill>
                  <a:srgbClr val="002060"/>
                </a:solidFill>
                <a:latin typeface="Trebuchet MS"/>
              </a:rPr>
              <a:t>Politique </a:t>
            </a:r>
            <a:r>
              <a:rPr lang="fr-FR" sz="2000" kern="0" dirty="0">
                <a:solidFill>
                  <a:srgbClr val="002060"/>
                </a:solidFill>
                <a:latin typeface="Trebuchet MS"/>
              </a:rPr>
              <a:t>publique intégrée </a:t>
            </a:r>
            <a:r>
              <a:rPr lang="fr-FR" sz="2000" kern="0" dirty="0" smtClean="0">
                <a:solidFill>
                  <a:srgbClr val="002060"/>
                </a:solidFill>
                <a:latin typeface="Trebuchet MS"/>
              </a:rPr>
              <a:t>pour la</a:t>
            </a:r>
            <a:r>
              <a:rPr lang="fr-FR" sz="2000" kern="0" dirty="0">
                <a:solidFill>
                  <a:srgbClr val="002060"/>
                </a:solidFill>
                <a:latin typeface="Trebuchet MS"/>
              </a:rPr>
              <a:t> </a:t>
            </a:r>
            <a:r>
              <a:rPr lang="fr-FR" sz="2000" kern="0" dirty="0" smtClean="0">
                <a:solidFill>
                  <a:srgbClr val="002060"/>
                </a:solidFill>
                <a:latin typeface="Trebuchet MS"/>
              </a:rPr>
              <a:t>promotion</a:t>
            </a:r>
            <a:r>
              <a:rPr lang="fr-FR" sz="2000" kern="0" dirty="0">
                <a:solidFill>
                  <a:srgbClr val="002060"/>
                </a:solidFill>
                <a:latin typeface="Trebuchet MS"/>
              </a:rPr>
              <a:t> </a:t>
            </a:r>
            <a:r>
              <a:rPr lang="fr-FR" sz="2000" kern="0" dirty="0" smtClean="0">
                <a:solidFill>
                  <a:srgbClr val="002060"/>
                </a:solidFill>
                <a:latin typeface="Trebuchet MS"/>
              </a:rPr>
              <a:t>des</a:t>
            </a:r>
            <a:r>
              <a:rPr lang="fr-FR" sz="2000" kern="0" dirty="0">
                <a:solidFill>
                  <a:srgbClr val="002060"/>
                </a:solidFill>
                <a:latin typeface="Trebuchet MS"/>
              </a:rPr>
              <a:t> </a:t>
            </a:r>
            <a:r>
              <a:rPr lang="fr-FR" sz="2000" kern="0" dirty="0" smtClean="0">
                <a:solidFill>
                  <a:srgbClr val="002060"/>
                </a:solidFill>
                <a:latin typeface="Trebuchet MS"/>
              </a:rPr>
              <a:t>droits des personnes </a:t>
            </a:r>
          </a:p>
          <a:p>
            <a:pPr marL="285750" indent="-285750" algn="just">
              <a:lnSpc>
                <a:spcPct val="150000"/>
              </a:lnSpc>
              <a:spcBef>
                <a:spcPts val="1080"/>
              </a:spcBef>
              <a:tabLst>
                <a:tab pos="413384" algn="l"/>
                <a:tab pos="414020" algn="l"/>
                <a:tab pos="789940" algn="l"/>
                <a:tab pos="1737995" algn="l"/>
                <a:tab pos="2672080" algn="l"/>
                <a:tab pos="3543935" algn="l"/>
                <a:tab pos="4098925" algn="l"/>
                <a:tab pos="4399280" algn="l"/>
                <a:tab pos="5487670" algn="l"/>
                <a:tab pos="5926455" algn="l"/>
                <a:tab pos="6581775" algn="l"/>
              </a:tabLst>
            </a:pPr>
            <a:r>
              <a:rPr lang="fr-FR" sz="2000" kern="0" dirty="0" smtClean="0">
                <a:solidFill>
                  <a:srgbClr val="002060"/>
                </a:solidFill>
                <a:latin typeface="Trebuchet MS"/>
              </a:rPr>
              <a:t>     en </a:t>
            </a:r>
            <a:r>
              <a:rPr lang="fr-FR" sz="2000" kern="0" dirty="0">
                <a:solidFill>
                  <a:srgbClr val="002060"/>
                </a:solidFill>
                <a:latin typeface="Trebuchet MS"/>
              </a:rPr>
              <a:t>situation de handicap</a:t>
            </a:r>
            <a:r>
              <a:rPr lang="fr-FR" sz="2000" kern="0" dirty="0" smtClean="0">
                <a:solidFill>
                  <a:srgbClr val="002060"/>
                </a:solidFill>
                <a:latin typeface="Trebuchet MS"/>
              </a:rPr>
              <a:t>;</a:t>
            </a:r>
          </a:p>
          <a:p>
            <a:pPr marL="285750" indent="-285750" algn="just">
              <a:lnSpc>
                <a:spcPct val="150000"/>
              </a:lnSpc>
              <a:spcBef>
                <a:spcPts val="1080"/>
              </a:spcBef>
              <a:buFont typeface="Wingdings" panose="05000000000000000000" pitchFamily="2" charset="2"/>
              <a:buChar char="q"/>
              <a:tabLst>
                <a:tab pos="413384" algn="l"/>
                <a:tab pos="414020" algn="l"/>
                <a:tab pos="789940" algn="l"/>
                <a:tab pos="1737995" algn="l"/>
                <a:tab pos="2672080" algn="l"/>
                <a:tab pos="3543935" algn="l"/>
                <a:tab pos="4098925" algn="l"/>
                <a:tab pos="4399280" algn="l"/>
                <a:tab pos="5487670" algn="l"/>
                <a:tab pos="5926455" algn="l"/>
                <a:tab pos="6581775" algn="l"/>
              </a:tabLst>
            </a:pPr>
            <a:r>
              <a:rPr lang="fr-FR" sz="2000" kern="0" dirty="0" smtClean="0">
                <a:solidFill>
                  <a:srgbClr val="002060"/>
                </a:solidFill>
                <a:latin typeface="Trebuchet MS"/>
              </a:rPr>
              <a:t>Plan santé 2025 ;</a:t>
            </a:r>
            <a:endParaRPr lang="fr-FR" sz="2000" kern="0" dirty="0">
              <a:solidFill>
                <a:srgbClr val="002060"/>
              </a:solidFill>
              <a:latin typeface="Trebuchet MS"/>
            </a:endParaRPr>
          </a:p>
          <a:p>
            <a:pPr marL="285750" indent="-285750" algn="just">
              <a:lnSpc>
                <a:spcPct val="150000"/>
              </a:lnSpc>
              <a:spcBef>
                <a:spcPts val="1080"/>
              </a:spcBef>
              <a:buFont typeface="Wingdings" panose="05000000000000000000" pitchFamily="2" charset="2"/>
              <a:buChar char="q"/>
              <a:tabLst>
                <a:tab pos="411480" algn="l"/>
                <a:tab pos="412115" algn="l"/>
              </a:tabLst>
            </a:pPr>
            <a:r>
              <a:rPr lang="fr-FR" sz="2000" kern="0" dirty="0" smtClean="0">
                <a:solidFill>
                  <a:srgbClr val="002060"/>
                </a:solidFill>
                <a:latin typeface="Trebuchet MS"/>
              </a:rPr>
              <a:t>Plan </a:t>
            </a:r>
            <a:r>
              <a:rPr lang="fr-FR" sz="2000" kern="0" dirty="0">
                <a:solidFill>
                  <a:srgbClr val="002060"/>
                </a:solidFill>
                <a:latin typeface="Trebuchet MS"/>
              </a:rPr>
              <a:t>national de santé et le Handicap</a:t>
            </a:r>
            <a:r>
              <a:rPr lang="fr-FR" sz="2000" kern="0" dirty="0" smtClean="0">
                <a:solidFill>
                  <a:srgbClr val="002060"/>
                </a:solidFill>
                <a:latin typeface="Trebuchet MS"/>
              </a:rPr>
              <a:t>;</a:t>
            </a:r>
            <a:endParaRPr lang="fr-FR" sz="2000" kern="0" dirty="0">
              <a:solidFill>
                <a:srgbClr val="002060"/>
              </a:solidFill>
              <a:latin typeface="Trebuchet MS"/>
            </a:endParaRPr>
          </a:p>
          <a:p>
            <a:pPr marL="285750" indent="-285750" algn="just">
              <a:lnSpc>
                <a:spcPct val="150000"/>
              </a:lnSpc>
              <a:buFont typeface="Wingdings" panose="05000000000000000000" pitchFamily="2" charset="2"/>
              <a:buChar char="q"/>
            </a:pPr>
            <a:r>
              <a:rPr lang="fr-FR" sz="2000" kern="0" dirty="0" smtClean="0">
                <a:solidFill>
                  <a:srgbClr val="002060"/>
                </a:solidFill>
                <a:latin typeface="Trebuchet MS"/>
              </a:rPr>
              <a:t>Partenariat </a:t>
            </a:r>
            <a:r>
              <a:rPr lang="fr-FR" sz="2000" kern="0" dirty="0">
                <a:solidFill>
                  <a:srgbClr val="002060"/>
                </a:solidFill>
                <a:latin typeface="Trebuchet MS"/>
              </a:rPr>
              <a:t>et la collaboration intersectorielle pour une prise en charge globale et </a:t>
            </a:r>
            <a:r>
              <a:rPr lang="fr-FR" sz="2000" kern="0" dirty="0" smtClean="0">
                <a:solidFill>
                  <a:srgbClr val="002060"/>
                </a:solidFill>
                <a:latin typeface="Trebuchet MS"/>
              </a:rPr>
              <a:t>intégrée;</a:t>
            </a:r>
            <a:endParaRPr lang="fr-FR" sz="2000" kern="0" dirty="0">
              <a:solidFill>
                <a:srgbClr val="002060"/>
              </a:solidFill>
              <a:latin typeface="Trebuchet MS"/>
            </a:endParaRPr>
          </a:p>
          <a:p>
            <a:pPr marL="285750" indent="-285750" algn="just">
              <a:lnSpc>
                <a:spcPct val="150000"/>
              </a:lnSpc>
              <a:buFont typeface="Wingdings" panose="05000000000000000000" pitchFamily="2" charset="2"/>
              <a:buChar char="q"/>
            </a:pPr>
            <a:r>
              <a:rPr lang="fr-FR" sz="2000" kern="0" dirty="0" smtClean="0">
                <a:solidFill>
                  <a:srgbClr val="002060"/>
                </a:solidFill>
                <a:latin typeface="Trebuchet MS"/>
              </a:rPr>
              <a:t>Implication </a:t>
            </a:r>
            <a:r>
              <a:rPr lang="fr-FR" sz="2000" kern="0" dirty="0">
                <a:solidFill>
                  <a:srgbClr val="002060"/>
                </a:solidFill>
                <a:latin typeface="Trebuchet MS"/>
              </a:rPr>
              <a:t>et l’engagement de multiples partenaires : Ministères , </a:t>
            </a:r>
            <a:r>
              <a:rPr lang="fr-FR" sz="2000" kern="0" dirty="0" err="1">
                <a:solidFill>
                  <a:srgbClr val="002060"/>
                </a:solidFill>
                <a:latin typeface="Trebuchet MS"/>
              </a:rPr>
              <a:t>ONGs</a:t>
            </a:r>
            <a:r>
              <a:rPr lang="fr-FR" sz="2000" kern="0" dirty="0">
                <a:solidFill>
                  <a:srgbClr val="002060"/>
                </a:solidFill>
                <a:latin typeface="Trebuchet MS"/>
              </a:rPr>
              <a:t>, organismes internationaux autour de la Santé et </a:t>
            </a:r>
            <a:r>
              <a:rPr lang="fr-FR" sz="2000" kern="0" dirty="0" smtClean="0">
                <a:solidFill>
                  <a:srgbClr val="002060"/>
                </a:solidFill>
                <a:latin typeface="Trebuchet MS"/>
              </a:rPr>
              <a:t>du Handicap ; </a:t>
            </a:r>
            <a:endParaRPr lang="fr-FR" sz="2000" kern="0" dirty="0">
              <a:solidFill>
                <a:srgbClr val="002060"/>
              </a:solidFill>
              <a:latin typeface="Trebuchet MS"/>
            </a:endParaRPr>
          </a:p>
          <a:p>
            <a:endParaRPr lang="fr-FR" sz="2000" dirty="0" smtClean="0">
              <a:solidFill>
                <a:srgbClr val="002060"/>
              </a:solidFill>
            </a:endParaRPr>
          </a:p>
          <a:p>
            <a:pPr marL="285750" indent="-285750">
              <a:buFont typeface="Wingdings" panose="05000000000000000000" pitchFamily="2" charset="2"/>
              <a:buChar char="q"/>
            </a:pPr>
            <a:endParaRPr lang="fr-FR" sz="2000" dirty="0">
              <a:solidFill>
                <a:srgbClr val="002060"/>
              </a:solidFill>
            </a:endParaRPr>
          </a:p>
        </p:txBody>
      </p:sp>
      <p:sp>
        <p:nvSpPr>
          <p:cNvPr id="3" name="Rectangle 2"/>
          <p:cNvSpPr/>
          <p:nvPr/>
        </p:nvSpPr>
        <p:spPr>
          <a:xfrm>
            <a:off x="1527773" y="320851"/>
            <a:ext cx="6875600" cy="461665"/>
          </a:xfrm>
          <a:prstGeom prst="rect">
            <a:avLst/>
          </a:prstGeom>
        </p:spPr>
        <p:txBody>
          <a:bodyPr wrap="none">
            <a:spAutoFit/>
          </a:bodyPr>
          <a:lstStyle/>
          <a:p>
            <a:r>
              <a:rPr lang="fr-FR" sz="2400" b="1" dirty="0">
                <a:solidFill>
                  <a:srgbClr val="002060"/>
                </a:solidFill>
                <a:latin typeface="Aharoni" panose="02010803020104030203" pitchFamily="2" charset="-79"/>
                <a:cs typeface="Aharoni" panose="02010803020104030203" pitchFamily="2" charset="-79"/>
              </a:rPr>
              <a:t>ANALYSE DE LA </a:t>
            </a:r>
            <a:r>
              <a:rPr lang="fr-FR" sz="2400" b="1" dirty="0" smtClean="0">
                <a:solidFill>
                  <a:srgbClr val="002060"/>
                </a:solidFill>
                <a:latin typeface="Aharoni" panose="02010803020104030203" pitchFamily="2" charset="-79"/>
                <a:cs typeface="Aharoni" panose="02010803020104030203" pitchFamily="2" charset="-79"/>
              </a:rPr>
              <a:t>SITUATION : OPPORTUNITES</a:t>
            </a:r>
            <a:endParaRPr lang="fr-FR" dirty="0"/>
          </a:p>
        </p:txBody>
      </p:sp>
    </p:spTree>
    <p:extLst>
      <p:ext uri="{BB962C8B-B14F-4D97-AF65-F5344CB8AC3E}">
        <p14:creationId xmlns:p14="http://schemas.microsoft.com/office/powerpoint/2010/main" val="28174481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bject 10"/>
          <p:cNvSpPr txBox="1">
            <a:spLocks noGrp="1"/>
          </p:cNvSpPr>
          <p:nvPr>
            <p:ph type="title"/>
          </p:nvPr>
        </p:nvSpPr>
        <p:spPr>
          <a:xfrm>
            <a:off x="951138" y="2104290"/>
            <a:ext cx="8589217" cy="3398366"/>
          </a:xfrm>
          <a:prstGeom prst="rect">
            <a:avLst/>
          </a:prstGeom>
        </p:spPr>
        <p:txBody>
          <a:bodyPr vert="horz" wrap="square" lIns="0" tIns="12700" rIns="0" bIns="0" rtlCol="0">
            <a:spAutoFit/>
          </a:bodyPr>
          <a:lstStyle/>
          <a:p>
            <a:pPr marL="12700" lvl="0">
              <a:spcBef>
                <a:spcPts val="100"/>
              </a:spcBef>
            </a:pP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dirty="0" smtClean="0">
                <a:latin typeface="Times New Roman"/>
                <a:cs typeface="Times New Roman"/>
              </a:rPr>
              <a:t/>
            </a:r>
            <a:br>
              <a:rPr lang="fr-FR" dirty="0" smtClean="0">
                <a:latin typeface="Times New Roman"/>
                <a:cs typeface="Times New Roman"/>
              </a:rPr>
            </a:br>
            <a:endParaRPr spc="-5" dirty="0"/>
          </a:p>
        </p:txBody>
      </p:sp>
      <p:sp>
        <p:nvSpPr>
          <p:cNvPr id="23" name="object 10"/>
          <p:cNvSpPr txBox="1">
            <a:spLocks/>
          </p:cNvSpPr>
          <p:nvPr/>
        </p:nvSpPr>
        <p:spPr>
          <a:xfrm>
            <a:off x="951138" y="-40293"/>
            <a:ext cx="8349209" cy="3398366"/>
          </a:xfrm>
          <a:prstGeom prst="rect">
            <a:avLst/>
          </a:prstGeom>
        </p:spPr>
        <p:txBody>
          <a:bodyPr vert="horz" wrap="square" lIns="0" tIns="12700" rIns="0" bIns="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700">
              <a:spcBef>
                <a:spcPts val="100"/>
              </a:spcBef>
            </a:pPr>
            <a:r>
              <a:rPr lang="fr-FR" b="1" smtClean="0">
                <a:latin typeface="Times New Roman"/>
                <a:cs typeface="Times New Roman"/>
              </a:rPr>
              <a:t/>
            </a:r>
            <a:br>
              <a:rPr lang="fr-FR" b="1" smtClean="0">
                <a:latin typeface="Times New Roman"/>
                <a:cs typeface="Times New Roman"/>
              </a:rPr>
            </a:br>
            <a:r>
              <a:rPr lang="fr-FR" b="1" smtClean="0">
                <a:latin typeface="Times New Roman"/>
                <a:cs typeface="Times New Roman"/>
              </a:rPr>
              <a:t/>
            </a:r>
            <a:br>
              <a:rPr lang="fr-FR" b="1" smtClean="0">
                <a:latin typeface="Times New Roman"/>
                <a:cs typeface="Times New Roman"/>
              </a:rPr>
            </a:br>
            <a:r>
              <a:rPr lang="fr-FR" b="1" smtClean="0">
                <a:latin typeface="Times New Roman"/>
                <a:cs typeface="Times New Roman"/>
              </a:rPr>
              <a:t/>
            </a:r>
            <a:br>
              <a:rPr lang="fr-FR" b="1" smtClean="0">
                <a:latin typeface="Times New Roman"/>
                <a:cs typeface="Times New Roman"/>
              </a:rPr>
            </a:br>
            <a:r>
              <a:rPr lang="fr-FR" smtClean="0">
                <a:latin typeface="Times New Roman"/>
                <a:cs typeface="Times New Roman"/>
              </a:rPr>
              <a:t/>
            </a:r>
            <a:br>
              <a:rPr lang="fr-FR" smtClean="0">
                <a:latin typeface="Times New Roman"/>
                <a:cs typeface="Times New Roman"/>
              </a:rPr>
            </a:br>
            <a:endParaRPr lang="fr-FR" spc="-5" dirty="0"/>
          </a:p>
        </p:txBody>
      </p:sp>
      <p:sp>
        <p:nvSpPr>
          <p:cNvPr id="3" name="Rectangle 2"/>
          <p:cNvSpPr/>
          <p:nvPr/>
        </p:nvSpPr>
        <p:spPr>
          <a:xfrm>
            <a:off x="665366" y="1089018"/>
            <a:ext cx="10020692" cy="6109365"/>
          </a:xfrm>
          <a:prstGeom prst="rect">
            <a:avLst/>
          </a:prstGeom>
        </p:spPr>
        <p:txBody>
          <a:bodyPr wrap="none">
            <a:spAutoFit/>
          </a:bodyPr>
          <a:lstStyle/>
          <a:p>
            <a:pPr marL="285750" indent="-285750" algn="just">
              <a:buFont typeface="Wingdings" panose="05000000000000000000" pitchFamily="2" charset="2"/>
              <a:buChar char="v"/>
            </a:pPr>
            <a:r>
              <a:rPr lang="fr-FR" sz="2000" b="1" kern="0" dirty="0">
                <a:solidFill>
                  <a:srgbClr val="002060"/>
                </a:solidFill>
                <a:latin typeface="Trebuchet MS"/>
              </a:rPr>
              <a:t>Extension et amélioration de la qualité de </a:t>
            </a:r>
            <a:r>
              <a:rPr lang="fr-FR" sz="2000" b="1" kern="0" dirty="0" smtClean="0">
                <a:solidFill>
                  <a:srgbClr val="002060"/>
                </a:solidFill>
                <a:latin typeface="Trebuchet MS"/>
              </a:rPr>
              <a:t>l’offre de soins</a:t>
            </a:r>
          </a:p>
          <a:p>
            <a:pPr marL="1200150" lvl="2" indent="-285750" algn="just">
              <a:lnSpc>
                <a:spcPct val="150000"/>
              </a:lnSpc>
              <a:buFont typeface="Wingdings" panose="05000000000000000000" pitchFamily="2" charset="2"/>
              <a:buChar char="Ø"/>
            </a:pPr>
            <a:r>
              <a:rPr lang="fr-FR" kern="0" dirty="0" smtClean="0">
                <a:solidFill>
                  <a:srgbClr val="002060"/>
                </a:solidFill>
                <a:latin typeface="Trebuchet MS"/>
              </a:rPr>
              <a:t>Etat </a:t>
            </a:r>
            <a:r>
              <a:rPr lang="fr-FR" kern="0" dirty="0">
                <a:solidFill>
                  <a:srgbClr val="002060"/>
                </a:solidFill>
                <a:latin typeface="Trebuchet MS"/>
              </a:rPr>
              <a:t>des lieux des classes de </a:t>
            </a:r>
            <a:r>
              <a:rPr lang="fr-FR" kern="0" dirty="0" smtClean="0">
                <a:solidFill>
                  <a:srgbClr val="002060"/>
                </a:solidFill>
                <a:latin typeface="Trebuchet MS"/>
              </a:rPr>
              <a:t>l'éducation inclusive</a:t>
            </a:r>
          </a:p>
          <a:p>
            <a:pPr marL="1200150" lvl="2" indent="-285750" algn="just">
              <a:lnSpc>
                <a:spcPct val="150000"/>
              </a:lnSpc>
              <a:buFont typeface="Wingdings" panose="05000000000000000000" pitchFamily="2" charset="2"/>
              <a:buChar char="Ø"/>
            </a:pPr>
            <a:r>
              <a:rPr lang="fr-FR" kern="0" dirty="0" smtClean="0">
                <a:solidFill>
                  <a:srgbClr val="002060"/>
                </a:solidFill>
                <a:latin typeface="Trebuchet MS"/>
              </a:rPr>
              <a:t>Repérage </a:t>
            </a:r>
            <a:r>
              <a:rPr lang="fr-FR" kern="0" dirty="0">
                <a:solidFill>
                  <a:srgbClr val="002060"/>
                </a:solidFill>
                <a:latin typeface="Trebuchet MS"/>
              </a:rPr>
              <a:t>des troubles de </a:t>
            </a:r>
            <a:r>
              <a:rPr lang="fr-FR" kern="0" dirty="0" smtClean="0">
                <a:solidFill>
                  <a:srgbClr val="002060"/>
                </a:solidFill>
                <a:latin typeface="Trebuchet MS"/>
              </a:rPr>
              <a:t>l'apprentissage </a:t>
            </a:r>
            <a:r>
              <a:rPr lang="fr-FR" kern="0" dirty="0">
                <a:solidFill>
                  <a:srgbClr val="002060"/>
                </a:solidFill>
                <a:latin typeface="Trebuchet MS"/>
              </a:rPr>
              <a:t>en milieu </a:t>
            </a:r>
            <a:r>
              <a:rPr lang="fr-FR" kern="0" dirty="0" smtClean="0">
                <a:solidFill>
                  <a:srgbClr val="002060"/>
                </a:solidFill>
                <a:latin typeface="Trebuchet MS"/>
              </a:rPr>
              <a:t>scolaire</a:t>
            </a:r>
          </a:p>
          <a:p>
            <a:pPr marL="1200150" lvl="2" indent="-285750" algn="just">
              <a:lnSpc>
                <a:spcPct val="150000"/>
              </a:lnSpc>
              <a:buFont typeface="Wingdings" panose="05000000000000000000" pitchFamily="2" charset="2"/>
              <a:buChar char="Ø"/>
            </a:pPr>
            <a:r>
              <a:rPr lang="fr-FR" kern="0" dirty="0" smtClean="0">
                <a:solidFill>
                  <a:srgbClr val="002060"/>
                </a:solidFill>
                <a:latin typeface="Trebuchet MS"/>
              </a:rPr>
              <a:t>Élaboration </a:t>
            </a:r>
            <a:r>
              <a:rPr lang="fr-FR" kern="0" dirty="0">
                <a:solidFill>
                  <a:srgbClr val="002060"/>
                </a:solidFill>
                <a:latin typeface="Trebuchet MS"/>
              </a:rPr>
              <a:t>des Référentiels de bonnes pratiques cliniques en réadaptation basées </a:t>
            </a:r>
            <a:endParaRPr lang="fr-FR" kern="0" dirty="0" smtClean="0">
              <a:solidFill>
                <a:srgbClr val="002060"/>
              </a:solidFill>
              <a:latin typeface="Trebuchet MS"/>
            </a:endParaRPr>
          </a:p>
          <a:p>
            <a:pPr marL="1200150" lvl="2" indent="-285750" algn="just">
              <a:lnSpc>
                <a:spcPct val="150000"/>
              </a:lnSpc>
            </a:pPr>
            <a:r>
              <a:rPr lang="fr-FR" kern="0" dirty="0" smtClean="0">
                <a:solidFill>
                  <a:srgbClr val="002060"/>
                </a:solidFill>
                <a:latin typeface="Trebuchet MS"/>
              </a:rPr>
              <a:t>    sur </a:t>
            </a:r>
            <a:r>
              <a:rPr lang="fr-FR" kern="0" dirty="0">
                <a:solidFill>
                  <a:srgbClr val="002060"/>
                </a:solidFill>
                <a:latin typeface="Trebuchet MS"/>
              </a:rPr>
              <a:t>des données </a:t>
            </a:r>
            <a:r>
              <a:rPr lang="fr-FR" kern="0" dirty="0" smtClean="0">
                <a:solidFill>
                  <a:srgbClr val="002060"/>
                </a:solidFill>
                <a:latin typeface="Trebuchet MS"/>
              </a:rPr>
              <a:t>factuelles</a:t>
            </a:r>
          </a:p>
          <a:p>
            <a:pPr marL="342900" indent="-342900" algn="just">
              <a:lnSpc>
                <a:spcPct val="150000"/>
              </a:lnSpc>
              <a:buFont typeface="Wingdings" panose="05000000000000000000" pitchFamily="2" charset="2"/>
              <a:buChar char="v"/>
            </a:pPr>
            <a:r>
              <a:rPr lang="fr-FR" sz="2000" b="1" kern="0" dirty="0" smtClean="0">
                <a:solidFill>
                  <a:srgbClr val="002060"/>
                </a:solidFill>
                <a:latin typeface="Trebuchet MS"/>
              </a:rPr>
              <a:t>Renforcement </a:t>
            </a:r>
            <a:r>
              <a:rPr lang="fr-FR" sz="2000" b="1" kern="0" dirty="0">
                <a:solidFill>
                  <a:srgbClr val="002060"/>
                </a:solidFill>
                <a:latin typeface="Trebuchet MS"/>
              </a:rPr>
              <a:t>des Ressources </a:t>
            </a:r>
            <a:r>
              <a:rPr lang="fr-FR" sz="2000" b="1" kern="0" dirty="0" smtClean="0">
                <a:solidFill>
                  <a:srgbClr val="002060"/>
                </a:solidFill>
                <a:latin typeface="Trebuchet MS"/>
              </a:rPr>
              <a:t>Humaines</a:t>
            </a:r>
            <a:r>
              <a:rPr lang="fr-FR" sz="2000" b="1" kern="0" dirty="0">
                <a:solidFill>
                  <a:srgbClr val="002060"/>
                </a:solidFill>
                <a:latin typeface="Trebuchet MS"/>
              </a:rPr>
              <a:t>:</a:t>
            </a:r>
          </a:p>
          <a:p>
            <a:pPr marL="1200150" lvl="2" indent="-285750" algn="just">
              <a:lnSpc>
                <a:spcPct val="200000"/>
              </a:lnSpc>
              <a:buFont typeface="Wingdings" panose="05000000000000000000" pitchFamily="2" charset="2"/>
              <a:buChar char="Ø"/>
            </a:pPr>
            <a:r>
              <a:rPr lang="fr-FR" kern="0" dirty="0">
                <a:solidFill>
                  <a:srgbClr val="002060"/>
                </a:solidFill>
                <a:latin typeface="Trebuchet MS"/>
              </a:rPr>
              <a:t> </a:t>
            </a:r>
            <a:r>
              <a:rPr lang="fr-FR" kern="0" dirty="0" smtClean="0">
                <a:solidFill>
                  <a:srgbClr val="002060"/>
                </a:solidFill>
                <a:latin typeface="Trebuchet MS"/>
              </a:rPr>
              <a:t>Introduction de la filière de la psychologie au niveau des ISPITS        </a:t>
            </a:r>
          </a:p>
          <a:p>
            <a:pPr marL="285750" indent="-285750" algn="just">
              <a:lnSpc>
                <a:spcPct val="200000"/>
              </a:lnSpc>
              <a:buFont typeface="Wingdings" panose="05000000000000000000" pitchFamily="2" charset="2"/>
              <a:buChar char="v"/>
            </a:pPr>
            <a:r>
              <a:rPr lang="fr-FR" sz="2000" b="1" kern="0" dirty="0">
                <a:solidFill>
                  <a:srgbClr val="002060"/>
                </a:solidFill>
                <a:latin typeface="Trebuchet MS"/>
              </a:rPr>
              <a:t>Renforcement des capacités des Ressources Humaines :</a:t>
            </a:r>
          </a:p>
          <a:p>
            <a:pPr marL="1200150" lvl="2" indent="-285750" algn="just">
              <a:lnSpc>
                <a:spcPct val="200000"/>
              </a:lnSpc>
              <a:buFont typeface="Wingdings" panose="05000000000000000000" pitchFamily="2" charset="2"/>
              <a:buChar char="Ø"/>
            </a:pPr>
            <a:r>
              <a:rPr lang="fr-FR" kern="0" dirty="0">
                <a:solidFill>
                  <a:srgbClr val="002060"/>
                </a:solidFill>
                <a:latin typeface="Trebuchet MS"/>
              </a:rPr>
              <a:t>Formation continue des PS </a:t>
            </a:r>
          </a:p>
          <a:p>
            <a:pPr marL="285750" indent="-285750" algn="just">
              <a:lnSpc>
                <a:spcPct val="200000"/>
              </a:lnSpc>
              <a:buFont typeface="Wingdings" panose="05000000000000000000" pitchFamily="2" charset="2"/>
              <a:buChar char="v"/>
            </a:pPr>
            <a:r>
              <a:rPr lang="fr-FR" sz="2000" b="1" kern="0" dirty="0">
                <a:solidFill>
                  <a:srgbClr val="002060"/>
                </a:solidFill>
                <a:latin typeface="Trebuchet MS"/>
              </a:rPr>
              <a:t>Accompagnement et soutien des familles :</a:t>
            </a:r>
          </a:p>
          <a:p>
            <a:pPr marL="1200150" lvl="2" indent="-285750" algn="just">
              <a:buFont typeface="Wingdings" panose="05000000000000000000" pitchFamily="2" charset="2"/>
              <a:buChar char="Ø"/>
            </a:pPr>
            <a:r>
              <a:rPr lang="fr-FR" kern="0" dirty="0" smtClean="0">
                <a:solidFill>
                  <a:srgbClr val="002060"/>
                </a:solidFill>
                <a:latin typeface="Trebuchet MS"/>
              </a:rPr>
              <a:t>Dispense de services </a:t>
            </a:r>
            <a:r>
              <a:rPr lang="fr-FR" kern="0" dirty="0">
                <a:solidFill>
                  <a:srgbClr val="002060"/>
                </a:solidFill>
                <a:latin typeface="Trebuchet MS"/>
              </a:rPr>
              <a:t>de soutien psychosocial aux parents d’ESH</a:t>
            </a:r>
          </a:p>
          <a:p>
            <a:pPr lvl="2">
              <a:lnSpc>
                <a:spcPct val="150000"/>
              </a:lnSpc>
            </a:pPr>
            <a:endParaRPr lang="fr-FR" kern="0" dirty="0">
              <a:solidFill>
                <a:srgbClr val="002060"/>
              </a:solidFill>
              <a:latin typeface="Trebuchet MS"/>
            </a:endParaRPr>
          </a:p>
          <a:p>
            <a:pPr marL="285750" indent="-285750">
              <a:lnSpc>
                <a:spcPct val="200000"/>
              </a:lnSpc>
              <a:buFont typeface="Wingdings" panose="05000000000000000000" pitchFamily="2" charset="2"/>
              <a:buChar char="Ø"/>
            </a:pPr>
            <a:endParaRPr lang="fr-FR" kern="0" dirty="0">
              <a:solidFill>
                <a:srgbClr val="002060"/>
              </a:solidFill>
              <a:latin typeface="Trebuchet MS"/>
            </a:endParaRPr>
          </a:p>
        </p:txBody>
      </p:sp>
      <p:sp>
        <p:nvSpPr>
          <p:cNvPr id="10" name="Rectangle 9"/>
          <p:cNvSpPr/>
          <p:nvPr/>
        </p:nvSpPr>
        <p:spPr>
          <a:xfrm>
            <a:off x="388207" y="312309"/>
            <a:ext cx="2342308" cy="461665"/>
          </a:xfrm>
          <a:prstGeom prst="rect">
            <a:avLst/>
          </a:prstGeom>
        </p:spPr>
        <p:txBody>
          <a:bodyPr wrap="none">
            <a:spAutoFit/>
          </a:bodyPr>
          <a:lstStyle/>
          <a:p>
            <a:pPr algn="ctr"/>
            <a:r>
              <a:rPr lang="fr-FR" sz="2400" b="1" dirty="0">
                <a:solidFill>
                  <a:srgbClr val="002060"/>
                </a:solidFill>
                <a:latin typeface="Aharoni" panose="02010803020104030203" pitchFamily="2" charset="-79"/>
                <a:cs typeface="Aharoni" panose="02010803020104030203" pitchFamily="2" charset="-79"/>
              </a:rPr>
              <a:t>PERSPECTIVES</a:t>
            </a:r>
          </a:p>
        </p:txBody>
      </p:sp>
      <p:grpSp>
        <p:nvGrpSpPr>
          <p:cNvPr id="16" name="Groupe 3"/>
          <p:cNvGrpSpPr/>
          <p:nvPr/>
        </p:nvGrpSpPr>
        <p:grpSpPr>
          <a:xfrm>
            <a:off x="331745" y="804257"/>
            <a:ext cx="10083800" cy="199698"/>
            <a:chOff x="-13778" y="859154"/>
            <a:chExt cx="9157778" cy="223610"/>
          </a:xfrm>
        </p:grpSpPr>
        <p:sp>
          <p:nvSpPr>
            <p:cNvPr id="17" name="Organigramme : Processus 16"/>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8" name="Organigramme : Processus 17"/>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9" name="Organigramme : Processus 18"/>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Organigramme : Processus 19"/>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2" name="Organigramme : Processus 21"/>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Tree>
    <p:extLst>
      <p:ext uri="{BB962C8B-B14F-4D97-AF65-F5344CB8AC3E}">
        <p14:creationId xmlns:p14="http://schemas.microsoft.com/office/powerpoint/2010/main" val="33359317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
          <p:cNvGrpSpPr/>
          <p:nvPr/>
        </p:nvGrpSpPr>
        <p:grpSpPr>
          <a:xfrm>
            <a:off x="185441" y="704905"/>
            <a:ext cx="10083800" cy="199698"/>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
        <p:nvSpPr>
          <p:cNvPr id="21" name="object 10"/>
          <p:cNvSpPr txBox="1">
            <a:spLocks noGrp="1"/>
          </p:cNvSpPr>
          <p:nvPr>
            <p:ph type="title"/>
          </p:nvPr>
        </p:nvSpPr>
        <p:spPr>
          <a:xfrm>
            <a:off x="831133" y="2185316"/>
            <a:ext cx="8589217" cy="3398366"/>
          </a:xfrm>
          <a:prstGeom prst="rect">
            <a:avLst/>
          </a:prstGeom>
        </p:spPr>
        <p:txBody>
          <a:bodyPr vert="horz" wrap="square" lIns="0" tIns="12700" rIns="0" bIns="0" rtlCol="0">
            <a:spAutoFit/>
          </a:bodyPr>
          <a:lstStyle/>
          <a:p>
            <a:pPr marL="12700" lvl="0">
              <a:spcBef>
                <a:spcPts val="100"/>
              </a:spcBef>
            </a:pPr>
            <a:r>
              <a:rPr lang="fr-FR" b="1" dirty="0" smtClean="0">
                <a:latin typeface="Times New Roman"/>
                <a:cs typeface="Times New Roman"/>
              </a:rPr>
              <a:t>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b="1" dirty="0" smtClean="0">
                <a:latin typeface="Times New Roman"/>
                <a:cs typeface="Times New Roman"/>
              </a:rPr>
              <a:t/>
            </a:r>
            <a:br>
              <a:rPr lang="fr-FR" b="1" dirty="0" smtClean="0">
                <a:latin typeface="Times New Roman"/>
                <a:cs typeface="Times New Roman"/>
              </a:rPr>
            </a:br>
            <a:r>
              <a:rPr lang="fr-FR" dirty="0" smtClean="0">
                <a:latin typeface="Times New Roman"/>
                <a:cs typeface="Times New Roman"/>
              </a:rPr>
              <a:t/>
            </a:r>
            <a:br>
              <a:rPr lang="fr-FR" dirty="0" smtClean="0">
                <a:latin typeface="Times New Roman"/>
                <a:cs typeface="Times New Roman"/>
              </a:rPr>
            </a:br>
            <a:endParaRPr spc="-5" dirty="0"/>
          </a:p>
        </p:txBody>
      </p:sp>
      <p:sp>
        <p:nvSpPr>
          <p:cNvPr id="23" name="object 10"/>
          <p:cNvSpPr txBox="1">
            <a:spLocks/>
          </p:cNvSpPr>
          <p:nvPr/>
        </p:nvSpPr>
        <p:spPr>
          <a:xfrm>
            <a:off x="951138" y="-40293"/>
            <a:ext cx="8349209" cy="3398366"/>
          </a:xfrm>
          <a:prstGeom prst="rect">
            <a:avLst/>
          </a:prstGeom>
        </p:spPr>
        <p:txBody>
          <a:bodyPr vert="horz" wrap="square" lIns="0" tIns="12700" rIns="0" bIns="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700">
              <a:spcBef>
                <a:spcPts val="100"/>
              </a:spcBef>
            </a:pPr>
            <a:r>
              <a:rPr lang="fr-FR" b="1" smtClean="0">
                <a:latin typeface="Times New Roman"/>
                <a:cs typeface="Times New Roman"/>
              </a:rPr>
              <a:t/>
            </a:r>
            <a:br>
              <a:rPr lang="fr-FR" b="1" smtClean="0">
                <a:latin typeface="Times New Roman"/>
                <a:cs typeface="Times New Roman"/>
              </a:rPr>
            </a:br>
            <a:r>
              <a:rPr lang="fr-FR" b="1" smtClean="0">
                <a:latin typeface="Times New Roman"/>
                <a:cs typeface="Times New Roman"/>
              </a:rPr>
              <a:t/>
            </a:r>
            <a:br>
              <a:rPr lang="fr-FR" b="1" smtClean="0">
                <a:latin typeface="Times New Roman"/>
                <a:cs typeface="Times New Roman"/>
              </a:rPr>
            </a:br>
            <a:r>
              <a:rPr lang="fr-FR" b="1" smtClean="0">
                <a:latin typeface="Times New Roman"/>
                <a:cs typeface="Times New Roman"/>
              </a:rPr>
              <a:t/>
            </a:r>
            <a:br>
              <a:rPr lang="fr-FR" b="1" smtClean="0">
                <a:latin typeface="Times New Roman"/>
                <a:cs typeface="Times New Roman"/>
              </a:rPr>
            </a:br>
            <a:r>
              <a:rPr lang="fr-FR" smtClean="0">
                <a:latin typeface="Times New Roman"/>
                <a:cs typeface="Times New Roman"/>
              </a:rPr>
              <a:t/>
            </a:r>
            <a:br>
              <a:rPr lang="fr-FR" smtClean="0">
                <a:latin typeface="Times New Roman"/>
                <a:cs typeface="Times New Roman"/>
              </a:rPr>
            </a:br>
            <a:endParaRPr lang="fr-FR" spc="-5" dirty="0"/>
          </a:p>
        </p:txBody>
      </p:sp>
      <p:sp>
        <p:nvSpPr>
          <p:cNvPr id="3" name="Rectangle 2"/>
          <p:cNvSpPr/>
          <p:nvPr/>
        </p:nvSpPr>
        <p:spPr>
          <a:xfrm>
            <a:off x="571941" y="1061129"/>
            <a:ext cx="9908727" cy="5940088"/>
          </a:xfrm>
          <a:prstGeom prst="rect">
            <a:avLst/>
          </a:prstGeom>
        </p:spPr>
        <p:txBody>
          <a:bodyPr wrap="square">
            <a:spAutoFit/>
          </a:bodyPr>
          <a:lstStyle/>
          <a:p>
            <a:pPr marL="285750" indent="-285750">
              <a:lnSpc>
                <a:spcPct val="200000"/>
              </a:lnSpc>
              <a:buFont typeface="Wingdings" panose="05000000000000000000" pitchFamily="2" charset="2"/>
              <a:buChar char="v"/>
            </a:pPr>
            <a:r>
              <a:rPr lang="fr-FR" sz="2000" b="1" kern="0" dirty="0">
                <a:solidFill>
                  <a:srgbClr val="002060"/>
                </a:solidFill>
                <a:latin typeface="Trebuchet MS"/>
              </a:rPr>
              <a:t>Sensibilisation et mobilisation :</a:t>
            </a:r>
          </a:p>
          <a:p>
            <a:pPr marL="1200150" lvl="2" indent="-285750">
              <a:lnSpc>
                <a:spcPct val="150000"/>
              </a:lnSpc>
              <a:buFont typeface="Wingdings" panose="05000000000000000000" pitchFamily="2" charset="2"/>
              <a:buChar char="Ø"/>
            </a:pPr>
            <a:r>
              <a:rPr lang="fr-FR" sz="2000" kern="0" dirty="0" smtClean="0">
                <a:solidFill>
                  <a:srgbClr val="002060"/>
                </a:solidFill>
                <a:latin typeface="Trebuchet MS"/>
              </a:rPr>
              <a:t>Instauration d’un </a:t>
            </a:r>
            <a:r>
              <a:rPr lang="fr-FR" sz="2000" kern="0" dirty="0">
                <a:solidFill>
                  <a:srgbClr val="002060"/>
                </a:solidFill>
                <a:latin typeface="Trebuchet MS"/>
              </a:rPr>
              <a:t>programme de formation en matière de droit à la santé et </a:t>
            </a:r>
            <a:r>
              <a:rPr lang="fr-FR" sz="2000" kern="0" dirty="0" smtClean="0">
                <a:solidFill>
                  <a:srgbClr val="002060"/>
                </a:solidFill>
                <a:latin typeface="Trebuchet MS"/>
              </a:rPr>
              <a:t>à l’éducation </a:t>
            </a:r>
            <a:r>
              <a:rPr lang="fr-FR" sz="2000" kern="0" dirty="0">
                <a:solidFill>
                  <a:srgbClr val="002060"/>
                </a:solidFill>
                <a:latin typeface="Trebuchet MS"/>
              </a:rPr>
              <a:t>des PSH pour la </a:t>
            </a:r>
            <a:r>
              <a:rPr lang="fr-FR" sz="2000" kern="0" dirty="0" smtClean="0">
                <a:solidFill>
                  <a:srgbClr val="002060"/>
                </a:solidFill>
                <a:latin typeface="Trebuchet MS"/>
              </a:rPr>
              <a:t>compréhension et </a:t>
            </a:r>
            <a:r>
              <a:rPr lang="fr-FR" sz="2000" kern="0" dirty="0">
                <a:solidFill>
                  <a:srgbClr val="002060"/>
                </a:solidFill>
                <a:latin typeface="Trebuchet MS"/>
              </a:rPr>
              <a:t>l’appropriation de </a:t>
            </a:r>
            <a:r>
              <a:rPr lang="fr-FR" sz="2000" kern="0" dirty="0" smtClean="0">
                <a:solidFill>
                  <a:srgbClr val="002060"/>
                </a:solidFill>
                <a:latin typeface="Trebuchet MS"/>
              </a:rPr>
              <a:t>cette approche </a:t>
            </a:r>
            <a:r>
              <a:rPr lang="fr-FR" sz="2000" kern="0" dirty="0">
                <a:solidFill>
                  <a:srgbClr val="002060"/>
                </a:solidFill>
                <a:latin typeface="Trebuchet MS"/>
              </a:rPr>
              <a:t>par tous les intervenants dans le secteur de la santé et </a:t>
            </a:r>
            <a:r>
              <a:rPr lang="fr-FR" sz="2000" kern="0" dirty="0" smtClean="0">
                <a:solidFill>
                  <a:srgbClr val="002060"/>
                </a:solidFill>
                <a:latin typeface="Trebuchet MS"/>
              </a:rPr>
              <a:t>de l’éducation</a:t>
            </a:r>
            <a:endParaRPr lang="fr-FR" sz="2000" kern="0" dirty="0">
              <a:solidFill>
                <a:srgbClr val="002060"/>
              </a:solidFill>
              <a:latin typeface="Trebuchet MS"/>
            </a:endParaRPr>
          </a:p>
          <a:p>
            <a:pPr marL="1200150" lvl="2" indent="-285750">
              <a:lnSpc>
                <a:spcPct val="150000"/>
              </a:lnSpc>
              <a:buFont typeface="Wingdings" panose="05000000000000000000" pitchFamily="2" charset="2"/>
              <a:buChar char="Ø"/>
            </a:pPr>
            <a:r>
              <a:rPr lang="fr-FR" sz="2000" kern="0" dirty="0" smtClean="0">
                <a:solidFill>
                  <a:srgbClr val="002060"/>
                </a:solidFill>
                <a:latin typeface="Trebuchet MS"/>
              </a:rPr>
              <a:t>Organisation </a:t>
            </a:r>
            <a:r>
              <a:rPr lang="fr-FR" sz="2000" kern="0" dirty="0">
                <a:solidFill>
                  <a:srgbClr val="002060"/>
                </a:solidFill>
                <a:latin typeface="Trebuchet MS"/>
              </a:rPr>
              <a:t>de manifestations </a:t>
            </a:r>
            <a:r>
              <a:rPr lang="fr-FR" sz="2000" kern="0" dirty="0" smtClean="0">
                <a:solidFill>
                  <a:srgbClr val="002060"/>
                </a:solidFill>
                <a:latin typeface="Trebuchet MS"/>
              </a:rPr>
              <a:t>: </a:t>
            </a:r>
            <a:r>
              <a:rPr lang="fr-FR" sz="2000" kern="0" dirty="0">
                <a:solidFill>
                  <a:srgbClr val="002060"/>
                </a:solidFill>
                <a:latin typeface="Trebuchet MS"/>
              </a:rPr>
              <a:t>célébration de la </a:t>
            </a:r>
            <a:r>
              <a:rPr lang="fr-FR" sz="2000" kern="0" dirty="0" smtClean="0">
                <a:solidFill>
                  <a:srgbClr val="002060"/>
                </a:solidFill>
                <a:latin typeface="Trebuchet MS"/>
              </a:rPr>
              <a:t>journée mondiale </a:t>
            </a:r>
            <a:r>
              <a:rPr lang="fr-FR" sz="2000" kern="0" dirty="0">
                <a:solidFill>
                  <a:srgbClr val="002060"/>
                </a:solidFill>
                <a:latin typeface="Trebuchet MS"/>
              </a:rPr>
              <a:t>du Handicap </a:t>
            </a:r>
            <a:endParaRPr lang="fr-FR" sz="2000" kern="0" dirty="0" smtClean="0">
              <a:solidFill>
                <a:srgbClr val="002060"/>
              </a:solidFill>
              <a:latin typeface="Trebuchet MS"/>
            </a:endParaRPr>
          </a:p>
          <a:p>
            <a:pPr marL="285750" indent="-285750">
              <a:lnSpc>
                <a:spcPct val="200000"/>
              </a:lnSpc>
              <a:buFont typeface="Wingdings" panose="05000000000000000000" pitchFamily="2" charset="2"/>
              <a:buChar char="v"/>
            </a:pPr>
            <a:r>
              <a:rPr lang="fr-FR" sz="2000" b="1" kern="0" dirty="0">
                <a:solidFill>
                  <a:srgbClr val="002060"/>
                </a:solidFill>
                <a:latin typeface="Trebuchet MS"/>
              </a:rPr>
              <a:t>Réglementation et partenariat institutionnel inclusif:</a:t>
            </a:r>
          </a:p>
          <a:p>
            <a:pPr marL="1200150" lvl="2" indent="-285750">
              <a:lnSpc>
                <a:spcPct val="150000"/>
              </a:lnSpc>
              <a:buFont typeface="Wingdings" panose="05000000000000000000" pitchFamily="2" charset="2"/>
              <a:buChar char="Ø"/>
            </a:pPr>
            <a:r>
              <a:rPr lang="fr-FR" sz="2000" kern="0" dirty="0" smtClean="0">
                <a:solidFill>
                  <a:srgbClr val="002060"/>
                </a:solidFill>
                <a:latin typeface="Trebuchet MS"/>
              </a:rPr>
              <a:t>Développement </a:t>
            </a:r>
            <a:r>
              <a:rPr lang="fr-FR" sz="2000" kern="0" dirty="0">
                <a:solidFill>
                  <a:srgbClr val="002060"/>
                </a:solidFill>
                <a:latin typeface="Trebuchet MS"/>
              </a:rPr>
              <a:t>de partenariats pour promouvoir les </a:t>
            </a:r>
            <a:r>
              <a:rPr lang="fr-FR" sz="2000" kern="0" dirty="0" smtClean="0">
                <a:solidFill>
                  <a:srgbClr val="002060"/>
                </a:solidFill>
                <a:latin typeface="Trebuchet MS"/>
              </a:rPr>
              <a:t>activités rééducatives </a:t>
            </a:r>
            <a:r>
              <a:rPr lang="fr-FR" sz="2000" kern="0" dirty="0">
                <a:solidFill>
                  <a:srgbClr val="002060"/>
                </a:solidFill>
                <a:latin typeface="Trebuchet MS"/>
              </a:rPr>
              <a:t>et sportives des ESH.</a:t>
            </a:r>
          </a:p>
          <a:p>
            <a:pPr marL="1200150" lvl="2" indent="-285750">
              <a:lnSpc>
                <a:spcPct val="150000"/>
              </a:lnSpc>
              <a:buFont typeface="Wingdings" panose="05000000000000000000" pitchFamily="2" charset="2"/>
              <a:buChar char="Ø"/>
            </a:pPr>
            <a:r>
              <a:rPr lang="fr-FR" sz="2000" kern="0" dirty="0">
                <a:solidFill>
                  <a:srgbClr val="002060"/>
                </a:solidFill>
                <a:latin typeface="Trebuchet MS"/>
              </a:rPr>
              <a:t>Développement du partenariat public-privé dans le domaine de </a:t>
            </a:r>
            <a:r>
              <a:rPr lang="fr-FR" sz="2000" kern="0" dirty="0" smtClean="0">
                <a:solidFill>
                  <a:srgbClr val="002060"/>
                </a:solidFill>
                <a:latin typeface="Trebuchet MS"/>
              </a:rPr>
              <a:t>la réadaptation</a:t>
            </a:r>
            <a:r>
              <a:rPr lang="fr-FR" kern="0" dirty="0" smtClean="0">
                <a:solidFill>
                  <a:srgbClr val="002060"/>
                </a:solidFill>
                <a:latin typeface="Trebuchet MS"/>
              </a:rPr>
              <a:t>.</a:t>
            </a:r>
          </a:p>
        </p:txBody>
      </p:sp>
      <p:sp>
        <p:nvSpPr>
          <p:cNvPr id="4" name="Rectangle 3"/>
          <p:cNvSpPr/>
          <p:nvPr/>
        </p:nvSpPr>
        <p:spPr>
          <a:xfrm>
            <a:off x="561027" y="232100"/>
            <a:ext cx="2342308" cy="461665"/>
          </a:xfrm>
          <a:prstGeom prst="rect">
            <a:avLst/>
          </a:prstGeom>
        </p:spPr>
        <p:txBody>
          <a:bodyPr wrap="none">
            <a:spAutoFit/>
          </a:bodyPr>
          <a:lstStyle/>
          <a:p>
            <a:pPr lvl="0" algn="ctr"/>
            <a:r>
              <a:rPr lang="fr-FR" sz="2400" b="1" dirty="0">
                <a:solidFill>
                  <a:srgbClr val="002060"/>
                </a:solidFill>
                <a:latin typeface="Aharoni" panose="02010803020104030203" pitchFamily="2" charset="-79"/>
                <a:cs typeface="Aharoni" panose="02010803020104030203" pitchFamily="2" charset="-79"/>
              </a:rPr>
              <a:t>PERSPECTIVES</a:t>
            </a:r>
          </a:p>
        </p:txBody>
      </p:sp>
    </p:spTree>
    <p:extLst>
      <p:ext uri="{BB962C8B-B14F-4D97-AF65-F5344CB8AC3E}">
        <p14:creationId xmlns:p14="http://schemas.microsoft.com/office/powerpoint/2010/main" val="319506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17"/>
          <p:cNvGrpSpPr/>
          <p:nvPr/>
        </p:nvGrpSpPr>
        <p:grpSpPr>
          <a:xfrm>
            <a:off x="1510221" y="476672"/>
            <a:ext cx="9157779" cy="223610"/>
            <a:chOff x="-13778" y="620688"/>
            <a:chExt cx="9157778" cy="223610"/>
          </a:xfrm>
        </p:grpSpPr>
        <p:sp>
          <p:nvSpPr>
            <p:cNvPr id="4" name="Organigramme : Processus 3"/>
            <p:cNvSpPr/>
            <p:nvPr/>
          </p:nvSpPr>
          <p:spPr>
            <a:xfrm>
              <a:off x="-13778" y="620688"/>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5" name="Organigramme : Processus 4"/>
            <p:cNvSpPr/>
            <p:nvPr/>
          </p:nvSpPr>
          <p:spPr>
            <a:xfrm>
              <a:off x="1786222" y="622550"/>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6" name="Organigramme : Processus 5"/>
            <p:cNvSpPr/>
            <p:nvPr/>
          </p:nvSpPr>
          <p:spPr>
            <a:xfrm>
              <a:off x="7317070" y="620688"/>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Organigramme : Processus 6"/>
            <p:cNvSpPr/>
            <p:nvPr/>
          </p:nvSpPr>
          <p:spPr>
            <a:xfrm>
              <a:off x="5386222" y="628274"/>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Organigramme : Processus 7"/>
            <p:cNvSpPr/>
            <p:nvPr/>
          </p:nvSpPr>
          <p:spPr>
            <a:xfrm>
              <a:off x="3586222" y="628274"/>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
        <p:nvSpPr>
          <p:cNvPr id="10" name="Organigramme : Processus 9"/>
          <p:cNvSpPr/>
          <p:nvPr/>
        </p:nvSpPr>
        <p:spPr>
          <a:xfrm>
            <a:off x="1510223" y="652534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1" name="Organigramme : Processus 10"/>
          <p:cNvSpPr/>
          <p:nvPr/>
        </p:nvSpPr>
        <p:spPr>
          <a:xfrm>
            <a:off x="3310223" y="652720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Organigramme : Processus 11"/>
          <p:cNvSpPr/>
          <p:nvPr/>
        </p:nvSpPr>
        <p:spPr>
          <a:xfrm>
            <a:off x="8841069" y="6525344"/>
            <a:ext cx="1826931"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3" name="Organigramme : Processus 12"/>
          <p:cNvSpPr/>
          <p:nvPr/>
        </p:nvSpPr>
        <p:spPr>
          <a:xfrm>
            <a:off x="6910223" y="653293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4" name="Organigramme : Processus 13"/>
          <p:cNvSpPr/>
          <p:nvPr/>
        </p:nvSpPr>
        <p:spPr>
          <a:xfrm>
            <a:off x="5110223" y="653293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5" name="ZoneTexte 14"/>
          <p:cNvSpPr txBox="1"/>
          <p:nvPr/>
        </p:nvSpPr>
        <p:spPr>
          <a:xfrm>
            <a:off x="1243524" y="0"/>
            <a:ext cx="4910089" cy="892552"/>
          </a:xfrm>
          <a:prstGeom prst="rect">
            <a:avLst/>
          </a:prstGeom>
          <a:noFill/>
        </p:spPr>
        <p:txBody>
          <a:bodyPr wrap="square" rtlCol="0">
            <a:spAutoFit/>
          </a:bodyPr>
          <a:lstStyle/>
          <a:p>
            <a:r>
              <a:rPr lang="fr-FR" sz="2800" dirty="0">
                <a:solidFill>
                  <a:srgbClr val="002060"/>
                </a:solidFill>
                <a:latin typeface="Aharoni" panose="02010803020104030203" pitchFamily="2" charset="-79"/>
                <a:cs typeface="Aharoni" panose="02010803020104030203" pitchFamily="2" charset="-79"/>
              </a:rPr>
              <a:t> </a:t>
            </a:r>
            <a:r>
              <a:rPr lang="fr-FR" sz="2400" dirty="0">
                <a:solidFill>
                  <a:srgbClr val="002060"/>
                </a:solidFill>
                <a:latin typeface="Aharoni" panose="02010803020104030203" pitchFamily="2" charset="-79"/>
                <a:cs typeface="Aharoni" panose="02010803020104030203" pitchFamily="2" charset="-79"/>
              </a:rPr>
              <a:t>PLAN</a:t>
            </a:r>
          </a:p>
          <a:p>
            <a:endParaRPr lang="fr-FR" sz="2400" dirty="0">
              <a:solidFill>
                <a:srgbClr val="002060"/>
              </a:solidFill>
              <a:latin typeface="Aharoni" panose="02010803020104030203" pitchFamily="2" charset="-79"/>
              <a:cs typeface="Aharoni" panose="02010803020104030203" pitchFamily="2" charset="-79"/>
            </a:endParaRPr>
          </a:p>
        </p:txBody>
      </p:sp>
      <p:sp>
        <p:nvSpPr>
          <p:cNvPr id="2" name="Rectangle 1"/>
          <p:cNvSpPr/>
          <p:nvPr/>
        </p:nvSpPr>
        <p:spPr>
          <a:xfrm>
            <a:off x="1094706" y="1307669"/>
            <a:ext cx="12544023" cy="4390946"/>
          </a:xfrm>
          <a:prstGeom prst="rect">
            <a:avLst/>
          </a:prstGeom>
        </p:spPr>
        <p:txBody>
          <a:bodyPr wrap="square">
            <a:spAutoFit/>
          </a:bodyPr>
          <a:lstStyle/>
          <a:p>
            <a:pPr marL="264160" indent="-251460">
              <a:spcBef>
                <a:spcPts val="430"/>
              </a:spcBef>
              <a:buSzPct val="119444"/>
              <a:buFont typeface="Wingdings"/>
              <a:buChar char=""/>
              <a:tabLst>
                <a:tab pos="264795" algn="l"/>
              </a:tabLst>
            </a:pPr>
            <a:r>
              <a:rPr lang="fr-FR" sz="3200" dirty="0" smtClean="0">
                <a:solidFill>
                  <a:srgbClr val="002060"/>
                </a:solidFill>
                <a:latin typeface="Aharoni" panose="02010803020104030203" pitchFamily="2" charset="-79"/>
                <a:cs typeface="Aharoni" panose="02010803020104030203" pitchFamily="2" charset="-79"/>
              </a:rPr>
              <a:t>Cadre de référence</a:t>
            </a:r>
          </a:p>
          <a:p>
            <a:pPr marL="264160" lvl="0" indent="-251460">
              <a:spcBef>
                <a:spcPts val="430"/>
              </a:spcBef>
              <a:buSzPct val="119444"/>
              <a:buFont typeface="Wingdings"/>
              <a:buChar char=""/>
              <a:tabLst>
                <a:tab pos="264795" algn="l"/>
              </a:tabLst>
            </a:pPr>
            <a:r>
              <a:rPr lang="fr-FR" sz="3200" dirty="0" smtClean="0">
                <a:solidFill>
                  <a:srgbClr val="002060"/>
                </a:solidFill>
                <a:latin typeface="Aharoni" panose="02010803020104030203" pitchFamily="2" charset="-79"/>
                <a:cs typeface="Aharoni" panose="02010803020104030203" pitchFamily="2" charset="-79"/>
              </a:rPr>
              <a:t>Schéma conceptuel</a:t>
            </a:r>
            <a:endParaRPr lang="fr-FR" sz="3200" dirty="0">
              <a:solidFill>
                <a:srgbClr val="002060"/>
              </a:solidFill>
              <a:latin typeface="Aharoni" panose="02010803020104030203" pitchFamily="2" charset="-79"/>
              <a:cs typeface="Aharoni" panose="02010803020104030203" pitchFamily="2" charset="-79"/>
            </a:endParaRPr>
          </a:p>
          <a:p>
            <a:pPr marL="264160" lvl="0" indent="-251460">
              <a:spcBef>
                <a:spcPts val="430"/>
              </a:spcBef>
              <a:buSzPct val="119444"/>
              <a:buFont typeface="Wingdings"/>
              <a:buChar char=""/>
              <a:tabLst>
                <a:tab pos="264795" algn="l"/>
              </a:tabLst>
            </a:pPr>
            <a:r>
              <a:rPr lang="fr-FR" sz="3200" dirty="0">
                <a:solidFill>
                  <a:srgbClr val="002060"/>
                </a:solidFill>
                <a:latin typeface="Aharoni" panose="02010803020104030203" pitchFamily="2" charset="-79"/>
                <a:cs typeface="Aharoni" panose="02010803020104030203" pitchFamily="2" charset="-79"/>
              </a:rPr>
              <a:t>Définition </a:t>
            </a:r>
            <a:r>
              <a:rPr lang="fr-FR" sz="3200" dirty="0" smtClean="0">
                <a:solidFill>
                  <a:srgbClr val="002060"/>
                </a:solidFill>
                <a:latin typeface="Aharoni" panose="02010803020104030203" pitchFamily="2" charset="-79"/>
                <a:cs typeface="Aharoni" panose="02010803020104030203" pitchFamily="2" charset="-79"/>
              </a:rPr>
              <a:t>du Handicap</a:t>
            </a:r>
          </a:p>
          <a:p>
            <a:pPr marL="264160" lvl="0" indent="-251460">
              <a:spcBef>
                <a:spcPts val="430"/>
              </a:spcBef>
              <a:buSzPct val="119444"/>
              <a:buFont typeface="Wingdings"/>
              <a:buChar char=""/>
              <a:tabLst>
                <a:tab pos="264795" algn="l"/>
              </a:tabLst>
            </a:pPr>
            <a:r>
              <a:rPr lang="fr-FR" sz="3200" dirty="0" smtClean="0">
                <a:solidFill>
                  <a:srgbClr val="002060"/>
                </a:solidFill>
                <a:latin typeface="Aharoni" panose="02010803020104030203" pitchFamily="2" charset="-79"/>
                <a:cs typeface="Aharoni" panose="02010803020104030203" pitchFamily="2" charset="-79"/>
              </a:rPr>
              <a:t>Analyse de la situation</a:t>
            </a:r>
            <a:endParaRPr lang="fr-FR" sz="3200" dirty="0">
              <a:solidFill>
                <a:srgbClr val="002060"/>
              </a:solidFill>
              <a:latin typeface="Aharoni" panose="02010803020104030203" pitchFamily="2" charset="-79"/>
              <a:cs typeface="Aharoni" panose="02010803020104030203" pitchFamily="2" charset="-79"/>
            </a:endParaRPr>
          </a:p>
          <a:p>
            <a:pPr marL="721360" lvl="1" indent="-251460">
              <a:spcBef>
                <a:spcPts val="439"/>
              </a:spcBef>
              <a:buSzPct val="119444"/>
              <a:buFont typeface="Arial" pitchFamily="34" charset="0"/>
              <a:buChar char="•"/>
              <a:tabLst>
                <a:tab pos="264795" algn="l"/>
              </a:tabLst>
            </a:pPr>
            <a:r>
              <a:rPr lang="fr-FR" sz="3200" dirty="0">
                <a:solidFill>
                  <a:srgbClr val="002060"/>
                </a:solidFill>
                <a:latin typeface="Aharoni" panose="02010803020104030203" pitchFamily="2" charset="-79"/>
                <a:cs typeface="Aharoni" panose="02010803020104030203" pitchFamily="2" charset="-79"/>
              </a:rPr>
              <a:t>Situation épidémiologique </a:t>
            </a:r>
            <a:r>
              <a:rPr lang="fr-FR" sz="3200" dirty="0" smtClean="0">
                <a:solidFill>
                  <a:srgbClr val="002060"/>
                </a:solidFill>
                <a:latin typeface="Aharoni" panose="02010803020104030203" pitchFamily="2" charset="-79"/>
                <a:cs typeface="Aharoni" panose="02010803020104030203" pitchFamily="2" charset="-79"/>
              </a:rPr>
              <a:t>du Handicap</a:t>
            </a:r>
          </a:p>
          <a:p>
            <a:pPr marL="721360" lvl="1" indent="-251460">
              <a:spcBef>
                <a:spcPts val="439"/>
              </a:spcBef>
              <a:buSzPct val="119444"/>
              <a:buFont typeface="Arial" pitchFamily="34" charset="0"/>
              <a:buChar char="•"/>
              <a:tabLst>
                <a:tab pos="264795" algn="l"/>
              </a:tabLst>
            </a:pPr>
            <a:r>
              <a:rPr lang="fr-FR" sz="3200" dirty="0">
                <a:solidFill>
                  <a:srgbClr val="002060"/>
                </a:solidFill>
                <a:latin typeface="Aharoni" panose="02010803020104030203" pitchFamily="2" charset="-79"/>
                <a:cs typeface="Aharoni" panose="02010803020104030203" pitchFamily="2" charset="-79"/>
              </a:rPr>
              <a:t>Principaux acquis</a:t>
            </a:r>
          </a:p>
          <a:p>
            <a:pPr marL="721360" lvl="1" indent="-251460">
              <a:spcBef>
                <a:spcPts val="439"/>
              </a:spcBef>
              <a:buSzPct val="119444"/>
              <a:buFont typeface="Arial" pitchFamily="34" charset="0"/>
              <a:buChar char="•"/>
              <a:tabLst>
                <a:tab pos="264795" algn="l"/>
              </a:tabLst>
            </a:pPr>
            <a:r>
              <a:rPr lang="fr-FR" sz="3200" dirty="0">
                <a:solidFill>
                  <a:srgbClr val="002060"/>
                </a:solidFill>
                <a:latin typeface="Aharoni" panose="02010803020104030203" pitchFamily="2" charset="-79"/>
                <a:cs typeface="Aharoni" panose="02010803020104030203" pitchFamily="2" charset="-79"/>
              </a:rPr>
              <a:t>Contraintes</a:t>
            </a:r>
          </a:p>
          <a:p>
            <a:pPr marL="264160" indent="-251460">
              <a:spcBef>
                <a:spcPts val="430"/>
              </a:spcBef>
              <a:buSzPct val="119444"/>
              <a:buFont typeface="Wingdings"/>
              <a:buChar char=""/>
              <a:tabLst>
                <a:tab pos="264795" algn="l"/>
              </a:tabLst>
            </a:pPr>
            <a:r>
              <a:rPr lang="fr-FR" sz="3200" dirty="0">
                <a:solidFill>
                  <a:srgbClr val="002060"/>
                </a:solidFill>
                <a:latin typeface="Aharoni" panose="02010803020104030203" pitchFamily="2" charset="-79"/>
                <a:cs typeface="Aharoni" panose="02010803020104030203" pitchFamily="2" charset="-79"/>
              </a:rPr>
              <a:t>Perspectives</a:t>
            </a:r>
          </a:p>
        </p:txBody>
      </p:sp>
    </p:spTree>
    <p:extLst>
      <p:ext uri="{BB962C8B-B14F-4D97-AF65-F5344CB8AC3E}">
        <p14:creationId xmlns:p14="http://schemas.microsoft.com/office/powerpoint/2010/main" val="29340660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527381" y="2780928"/>
            <a:ext cx="10972800" cy="1143000"/>
          </a:xfrm>
        </p:spPr>
        <p:txBody>
          <a:bodyPr/>
          <a:lstStyle/>
          <a:p>
            <a:r>
              <a:rPr lang="fr-FR" dirty="0" smtClean="0">
                <a:solidFill>
                  <a:schemeClr val="tx2"/>
                </a:solidFill>
              </a:rPr>
              <a:t>Merci pour votre attention</a:t>
            </a:r>
            <a:endParaRPr lang="fr-FR" dirty="0">
              <a:solidFill>
                <a:schemeClr val="tx2"/>
              </a:solidFill>
            </a:endParaRPr>
          </a:p>
        </p:txBody>
      </p:sp>
      <p:pic>
        <p:nvPicPr>
          <p:cNvPr id="5" name="Image 4"/>
          <p:cNvPicPr>
            <a:picLocks noChangeAspect="1"/>
          </p:cNvPicPr>
          <p:nvPr/>
        </p:nvPicPr>
        <p:blipFill>
          <a:blip r:embed="rId2"/>
          <a:stretch>
            <a:fillRect/>
          </a:stretch>
        </p:blipFill>
        <p:spPr>
          <a:xfrm>
            <a:off x="0" y="764705"/>
            <a:ext cx="12241829" cy="243861"/>
          </a:xfrm>
          <a:prstGeom prst="rect">
            <a:avLst/>
          </a:prstGeom>
        </p:spPr>
      </p:pic>
      <p:pic>
        <p:nvPicPr>
          <p:cNvPr id="6" name="Image 5"/>
          <p:cNvPicPr>
            <a:picLocks noChangeAspect="1"/>
          </p:cNvPicPr>
          <p:nvPr/>
        </p:nvPicPr>
        <p:blipFill>
          <a:blip r:embed="rId2"/>
          <a:stretch>
            <a:fillRect/>
          </a:stretch>
        </p:blipFill>
        <p:spPr>
          <a:xfrm>
            <a:off x="143339" y="5229201"/>
            <a:ext cx="12241829" cy="243861"/>
          </a:xfrm>
          <a:prstGeom prst="rect">
            <a:avLst/>
          </a:prstGeom>
        </p:spPr>
      </p:pic>
    </p:spTree>
    <p:extLst>
      <p:ext uri="{BB962C8B-B14F-4D97-AF65-F5344CB8AC3E}">
        <p14:creationId xmlns:p14="http://schemas.microsoft.com/office/powerpoint/2010/main" val="4106047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oneTexte 15"/>
          <p:cNvSpPr txBox="1"/>
          <p:nvPr/>
        </p:nvSpPr>
        <p:spPr>
          <a:xfrm>
            <a:off x="477177" y="0"/>
            <a:ext cx="4910089" cy="830997"/>
          </a:xfrm>
          <a:prstGeom prst="rect">
            <a:avLst/>
          </a:prstGeom>
          <a:noFill/>
        </p:spPr>
        <p:txBody>
          <a:bodyPr wrap="square" rtlCol="0">
            <a:spAutoFit/>
          </a:bodyPr>
          <a:lstStyle/>
          <a:p>
            <a:pPr lvl="0"/>
            <a:r>
              <a:rPr lang="fr-FR" sz="2400" dirty="0">
                <a:solidFill>
                  <a:srgbClr val="002060"/>
                </a:solidFill>
                <a:latin typeface="Aharoni" panose="02010803020104030203" pitchFamily="2" charset="-79"/>
                <a:cs typeface="Aharoni" panose="02010803020104030203" pitchFamily="2" charset="-79"/>
              </a:rPr>
              <a:t>CADRE DE </a:t>
            </a:r>
            <a:r>
              <a:rPr lang="fr-FR" sz="2400" dirty="0" smtClean="0">
                <a:solidFill>
                  <a:srgbClr val="002060"/>
                </a:solidFill>
                <a:latin typeface="Aharoni" panose="02010803020104030203" pitchFamily="2" charset="-79"/>
                <a:cs typeface="Aharoni" panose="02010803020104030203" pitchFamily="2" charset="-79"/>
              </a:rPr>
              <a:t>RÉFÉRENCE -1-</a:t>
            </a:r>
            <a:endParaRPr lang="fr-FR" sz="2400" dirty="0">
              <a:solidFill>
                <a:srgbClr val="002060"/>
              </a:solidFill>
              <a:latin typeface="Aharoni" panose="02010803020104030203" pitchFamily="2" charset="-79"/>
              <a:cs typeface="Aharoni" panose="02010803020104030203" pitchFamily="2" charset="-79"/>
            </a:endParaRPr>
          </a:p>
          <a:p>
            <a:pPr algn="ctr"/>
            <a:endParaRPr lang="fr-FR" sz="2400" b="1" dirty="0">
              <a:solidFill>
                <a:srgbClr val="002060"/>
              </a:solidFill>
              <a:latin typeface="Aharoni" panose="02010803020104030203" pitchFamily="2" charset="-79"/>
              <a:cs typeface="Aharoni" panose="02010803020104030203" pitchFamily="2" charset="-79"/>
            </a:endParaRPr>
          </a:p>
        </p:txBody>
      </p:sp>
      <p:sp>
        <p:nvSpPr>
          <p:cNvPr id="25" name="Arrondir un rectangle à un seul coin 24"/>
          <p:cNvSpPr/>
          <p:nvPr/>
        </p:nvSpPr>
        <p:spPr>
          <a:xfrm>
            <a:off x="337477" y="564319"/>
            <a:ext cx="11384623" cy="6751794"/>
          </a:xfrm>
          <a:prstGeom prst="round1Rect">
            <a:avLst/>
          </a:prstGeom>
          <a:solidFill>
            <a:schemeClr val="bg1"/>
          </a:solidFill>
          <a:ln>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600"/>
              </a:spcBef>
              <a:spcAft>
                <a:spcPts val="600"/>
              </a:spcAft>
            </a:pPr>
            <a:r>
              <a:rPr lang="fr-FR" dirty="0" smtClean="0">
                <a:solidFill>
                  <a:schemeClr val="accent5">
                    <a:lumMod val="50000"/>
                  </a:schemeClr>
                </a:solidFill>
                <a:latin typeface="Arial" panose="020B0604020202020204" pitchFamily="34" charset="0"/>
                <a:cs typeface="Arial" panose="020B0604020202020204" pitchFamily="34" charset="0"/>
              </a:rPr>
              <a:t> </a:t>
            </a:r>
          </a:p>
          <a:p>
            <a:pPr marL="285750" indent="-285750" algn="just">
              <a:lnSpc>
                <a:spcPct val="150000"/>
              </a:lnSpc>
              <a:spcBef>
                <a:spcPts val="600"/>
              </a:spcBef>
              <a:spcAft>
                <a:spcPts val="600"/>
              </a:spcAft>
              <a:buFont typeface="Arial" pitchFamily="34" charset="0"/>
              <a:buChar char="•"/>
            </a:pPr>
            <a:r>
              <a:rPr lang="fr-FR" sz="2000" dirty="0" smtClean="0">
                <a:solidFill>
                  <a:schemeClr val="accent5">
                    <a:lumMod val="50000"/>
                  </a:schemeClr>
                </a:solidFill>
                <a:latin typeface="Arial" panose="020B0604020202020204" pitchFamily="34" charset="0"/>
                <a:cs typeface="Arial" panose="020B0604020202020204" pitchFamily="34" charset="0"/>
              </a:rPr>
              <a:t>Constitution (ART 31,34)</a:t>
            </a:r>
            <a:r>
              <a:rPr lang="fr-FR" sz="2000" spc="-5" dirty="0" smtClean="0">
                <a:solidFill>
                  <a:prstClr val="black"/>
                </a:solidFill>
                <a:latin typeface="Times New Roman"/>
                <a:cs typeface="Times New Roman"/>
              </a:rPr>
              <a:t> </a:t>
            </a:r>
          </a:p>
          <a:p>
            <a:pPr marL="285750" indent="-285750" algn="just">
              <a:lnSpc>
                <a:spcPct val="150000"/>
              </a:lnSpc>
              <a:spcBef>
                <a:spcPts val="600"/>
              </a:spcBef>
              <a:spcAft>
                <a:spcPts val="600"/>
              </a:spcAft>
              <a:buFont typeface="Arial" pitchFamily="34" charset="0"/>
              <a:buChar char="•"/>
            </a:pPr>
            <a:r>
              <a:rPr lang="fr-FR" sz="2000" dirty="0" smtClean="0">
                <a:solidFill>
                  <a:schemeClr val="accent5">
                    <a:lumMod val="50000"/>
                  </a:schemeClr>
                </a:solidFill>
                <a:latin typeface="Arial" panose="020B0604020202020204" pitchFamily="34" charset="0"/>
                <a:cs typeface="Arial" panose="020B0604020202020204" pitchFamily="34" charset="0"/>
              </a:rPr>
              <a:t>Plan Gouvernemental 2016-2021:</a:t>
            </a:r>
            <a:endParaRPr lang="fr-FR" sz="2000" spc="-5" dirty="0" smtClean="0">
              <a:solidFill>
                <a:prstClr val="black"/>
              </a:solidFill>
              <a:latin typeface="Times New Roman"/>
              <a:cs typeface="Times New Roman"/>
            </a:endParaRPr>
          </a:p>
          <a:p>
            <a:pPr marL="285750" indent="-285750" algn="r">
              <a:lnSpc>
                <a:spcPct val="150000"/>
              </a:lnSpc>
              <a:spcBef>
                <a:spcPts val="600"/>
              </a:spcBef>
              <a:spcAft>
                <a:spcPts val="600"/>
              </a:spcAft>
            </a:pPr>
            <a:r>
              <a:rPr lang="ar-MA" sz="2000" b="1" dirty="0" smtClean="0">
                <a:solidFill>
                  <a:srgbClr val="898989"/>
                </a:solidFill>
                <a:latin typeface="TimesNewRomanPS-BoldMT"/>
              </a:rPr>
              <a:t>ا</a:t>
            </a:r>
            <a:r>
              <a:rPr lang="ar-MA" sz="2000" dirty="0" smtClean="0">
                <a:solidFill>
                  <a:schemeClr val="accent5">
                    <a:lumMod val="50000"/>
                  </a:schemeClr>
                </a:solidFill>
                <a:latin typeface="Arial" panose="020B0604020202020204" pitchFamily="34" charset="0"/>
                <a:cs typeface="Arial" panose="020B0604020202020204" pitchFamily="34" charset="0"/>
              </a:rPr>
              <a:t>لمحور الرابع : تعزيز التنمية البشرية والتماسك الاجتماعي والمجالي</a:t>
            </a:r>
            <a:endParaRPr lang="ar-MA" sz="2000" b="1" dirty="0" smtClean="0"/>
          </a:p>
          <a:p>
            <a:pPr marL="285750" indent="-285750" algn="r">
              <a:lnSpc>
                <a:spcPct val="150000"/>
              </a:lnSpc>
            </a:pPr>
            <a:r>
              <a:rPr lang="ar-MA" sz="2000" dirty="0" smtClean="0">
                <a:solidFill>
                  <a:schemeClr val="accent5">
                    <a:lumMod val="50000"/>
                  </a:schemeClr>
                </a:solidFill>
                <a:latin typeface="Arial" panose="020B0604020202020204" pitchFamily="34" charset="0"/>
                <a:cs typeface="Arial" panose="020B0604020202020204" pitchFamily="34" charset="0"/>
              </a:rPr>
              <a:t>التدبير : تحسين وتعميم الخدمات الصحية</a:t>
            </a:r>
            <a:r>
              <a:rPr lang="fr-FR" sz="2000" dirty="0" smtClean="0">
                <a:solidFill>
                  <a:schemeClr val="accent5">
                    <a:lumMod val="50000"/>
                  </a:schemeClr>
                </a:solidFill>
                <a:latin typeface="Arial" panose="020B0604020202020204" pitchFamily="34" charset="0"/>
                <a:cs typeface="Arial" panose="020B0604020202020204" pitchFamily="34" charset="0"/>
              </a:rPr>
              <a:t>                     </a:t>
            </a:r>
          </a:p>
          <a:p>
            <a:pPr marL="285750" indent="-285750" algn="r" rtl="1">
              <a:lnSpc>
                <a:spcPct val="150000"/>
              </a:lnSpc>
            </a:pPr>
            <a:r>
              <a:rPr lang="ar-MA" sz="2000" b="1" dirty="0" smtClean="0">
                <a:solidFill>
                  <a:srgbClr val="898989"/>
                </a:solidFill>
                <a:latin typeface="TimesNewRomanPS-BoldMT"/>
              </a:rPr>
              <a:t>الإجراء عدد 299 </a:t>
            </a:r>
            <a:r>
              <a:rPr lang="ar-MA" sz="2000" b="1" dirty="0" smtClean="0">
                <a:solidFill>
                  <a:srgbClr val="898989"/>
                </a:solidFill>
                <a:latin typeface="TimesNewRomanPSMT"/>
              </a:rPr>
              <a:t>: </a:t>
            </a:r>
            <a:r>
              <a:rPr lang="ar-MA" sz="2000" b="1" dirty="0" smtClean="0">
                <a:solidFill>
                  <a:srgbClr val="31869D"/>
                </a:solidFill>
                <a:latin typeface="TimesNewRomanPS-BoldMT"/>
              </a:rPr>
              <a:t>النهوض بصحة الفئات الهشة وذوي الاحتياجات الخاصة عن طريق تنزيل الإستراتيجية الوطنية للصحة والإعاقة</a:t>
            </a:r>
            <a:endParaRPr lang="fr-FR" sz="2000" b="1" dirty="0" smtClean="0">
              <a:solidFill>
                <a:srgbClr val="31869D"/>
              </a:solidFill>
              <a:latin typeface="TimesNewRomanPS-BoldMT"/>
            </a:endParaRPr>
          </a:p>
          <a:p>
            <a:pPr marL="285750" indent="-285750" algn="r" rtl="1">
              <a:lnSpc>
                <a:spcPct val="150000"/>
              </a:lnSpc>
            </a:pPr>
            <a:endParaRPr lang="fr-FR" sz="2000" dirty="0" smtClean="0">
              <a:solidFill>
                <a:schemeClr val="accent5">
                  <a:lumMod val="50000"/>
                </a:schemeClr>
              </a:solidFill>
              <a:latin typeface="Arial" panose="020B0604020202020204" pitchFamily="34" charset="0"/>
              <a:cs typeface="Arial" panose="020B0604020202020204" pitchFamily="34" charset="0"/>
            </a:endParaRPr>
          </a:p>
          <a:p>
            <a:pPr marL="285750" indent="-285750" algn="just">
              <a:lnSpc>
                <a:spcPct val="150000"/>
              </a:lnSpc>
              <a:spcBef>
                <a:spcPts val="600"/>
              </a:spcBef>
              <a:spcAft>
                <a:spcPts val="600"/>
              </a:spcAft>
              <a:buFont typeface="Arial" pitchFamily="34" charset="0"/>
              <a:buChar char="•"/>
            </a:pPr>
            <a:r>
              <a:rPr lang="fr-FR" sz="2000" dirty="0">
                <a:solidFill>
                  <a:schemeClr val="accent5">
                    <a:lumMod val="50000"/>
                  </a:schemeClr>
                </a:solidFill>
                <a:latin typeface="Arial" panose="020B0604020202020204" pitchFamily="34" charset="0"/>
                <a:cs typeface="Arial" panose="020B0604020202020204" pitchFamily="34" charset="0"/>
              </a:rPr>
              <a:t>Loi cadre 97/13 relative à la protection et la promotion des droits des Personnes en Situation de Handicap</a:t>
            </a:r>
          </a:p>
          <a:p>
            <a:pPr>
              <a:lnSpc>
                <a:spcPct val="150000"/>
              </a:lnSpc>
              <a:spcBef>
                <a:spcPts val="600"/>
              </a:spcBef>
              <a:spcAft>
                <a:spcPts val="600"/>
              </a:spcAft>
              <a:buFont typeface="Arial" panose="020B0604020202020204" pitchFamily="34" charset="0"/>
              <a:buChar char="•"/>
            </a:pPr>
            <a:r>
              <a:rPr lang="fr-FR" sz="2000" dirty="0" smtClean="0">
                <a:solidFill>
                  <a:schemeClr val="accent5">
                    <a:lumMod val="50000"/>
                  </a:schemeClr>
                </a:solidFill>
                <a:latin typeface="Arial" panose="020B0604020202020204" pitchFamily="34" charset="0"/>
                <a:cs typeface="Arial" panose="020B0604020202020204" pitchFamily="34" charset="0"/>
              </a:rPr>
              <a:t>  Loi 65-00 portant code de la CMB</a:t>
            </a:r>
          </a:p>
          <a:p>
            <a:pPr>
              <a:lnSpc>
                <a:spcPct val="150000"/>
              </a:lnSpc>
              <a:spcBef>
                <a:spcPts val="600"/>
              </a:spcBef>
              <a:spcAft>
                <a:spcPts val="600"/>
              </a:spcAft>
              <a:buFont typeface="Arial" panose="020B0604020202020204" pitchFamily="34" charset="0"/>
              <a:buChar char="•"/>
            </a:pPr>
            <a:r>
              <a:rPr lang="fr-FR" sz="2000" dirty="0" smtClean="0">
                <a:solidFill>
                  <a:schemeClr val="accent5">
                    <a:lumMod val="50000"/>
                  </a:schemeClr>
                </a:solidFill>
                <a:latin typeface="Arial" panose="020B0604020202020204" pitchFamily="34" charset="0"/>
                <a:cs typeface="Arial" panose="020B0604020202020204" pitchFamily="34" charset="0"/>
              </a:rPr>
              <a:t>  Loi cadre n°34 -09 relative au SROS ayant retenu quatre réseaux de l’offre publique, dont        celui des EMS</a:t>
            </a:r>
          </a:p>
          <a:p>
            <a:pPr>
              <a:lnSpc>
                <a:spcPct val="150000"/>
              </a:lnSpc>
              <a:spcBef>
                <a:spcPts val="600"/>
              </a:spcBef>
              <a:spcAft>
                <a:spcPts val="600"/>
              </a:spcAft>
              <a:buFont typeface="Arial" panose="020B0604020202020204" pitchFamily="34" charset="0"/>
              <a:buChar char="•"/>
            </a:pPr>
            <a:r>
              <a:rPr lang="fr-FR" sz="2000" dirty="0" smtClean="0">
                <a:solidFill>
                  <a:schemeClr val="accent5">
                    <a:lumMod val="50000"/>
                  </a:schemeClr>
                </a:solidFill>
                <a:latin typeface="Arial" panose="020B0604020202020204" pitchFamily="34" charset="0"/>
                <a:cs typeface="Arial" panose="020B0604020202020204" pitchFamily="34" charset="0"/>
              </a:rPr>
              <a:t> Code Pénal Marocain </a:t>
            </a:r>
          </a:p>
          <a:p>
            <a:pPr>
              <a:spcBef>
                <a:spcPts val="600"/>
              </a:spcBef>
              <a:spcAft>
                <a:spcPts val="600"/>
              </a:spcAft>
              <a:buFont typeface="Arial" panose="020B0604020202020204" pitchFamily="34" charset="0"/>
              <a:buChar char="•"/>
            </a:pPr>
            <a:endParaRPr lang="fr-FR" dirty="0" smtClean="0">
              <a:solidFill>
                <a:schemeClr val="accent5">
                  <a:lumMod val="50000"/>
                </a:schemeClr>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fr-FR" dirty="0">
              <a:solidFill>
                <a:srgbClr val="002060"/>
              </a:solidFill>
              <a:cs typeface="Times New Roman" panose="02020603050405020304" pitchFamily="18" charset="0"/>
            </a:endParaRPr>
          </a:p>
        </p:txBody>
      </p:sp>
      <p:grpSp>
        <p:nvGrpSpPr>
          <p:cNvPr id="4" name="Groupe 3"/>
          <p:cNvGrpSpPr/>
          <p:nvPr/>
        </p:nvGrpSpPr>
        <p:grpSpPr>
          <a:xfrm>
            <a:off x="337477" y="415498"/>
            <a:ext cx="9606623" cy="245408"/>
            <a:chOff x="-13778" y="620688"/>
            <a:chExt cx="9157778" cy="223610"/>
          </a:xfrm>
        </p:grpSpPr>
        <p:sp>
          <p:nvSpPr>
            <p:cNvPr id="5" name="Organigramme : Processus 4"/>
            <p:cNvSpPr/>
            <p:nvPr/>
          </p:nvSpPr>
          <p:spPr>
            <a:xfrm>
              <a:off x="-13778" y="620688"/>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6" name="Organigramme : Processus 5"/>
            <p:cNvSpPr/>
            <p:nvPr/>
          </p:nvSpPr>
          <p:spPr>
            <a:xfrm>
              <a:off x="1786222" y="622550"/>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Organigramme : Processus 6"/>
            <p:cNvSpPr/>
            <p:nvPr/>
          </p:nvSpPr>
          <p:spPr>
            <a:xfrm>
              <a:off x="7317070" y="620688"/>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Organigramme : Processus 7"/>
            <p:cNvSpPr/>
            <p:nvPr/>
          </p:nvSpPr>
          <p:spPr>
            <a:xfrm>
              <a:off x="5386222" y="628274"/>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9" name="Organigramme : Processus 8"/>
            <p:cNvSpPr/>
            <p:nvPr/>
          </p:nvSpPr>
          <p:spPr>
            <a:xfrm>
              <a:off x="3586222" y="628274"/>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Tree>
    <p:extLst>
      <p:ext uri="{BB962C8B-B14F-4D97-AF65-F5344CB8AC3E}">
        <p14:creationId xmlns:p14="http://schemas.microsoft.com/office/powerpoint/2010/main" val="1462249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oneTexte 15"/>
          <p:cNvSpPr txBox="1"/>
          <p:nvPr/>
        </p:nvSpPr>
        <p:spPr>
          <a:xfrm>
            <a:off x="553377" y="215900"/>
            <a:ext cx="4910089" cy="830997"/>
          </a:xfrm>
          <a:prstGeom prst="rect">
            <a:avLst/>
          </a:prstGeom>
          <a:noFill/>
        </p:spPr>
        <p:txBody>
          <a:bodyPr wrap="square" rtlCol="0">
            <a:spAutoFit/>
          </a:bodyPr>
          <a:lstStyle/>
          <a:p>
            <a:pPr lvl="0"/>
            <a:r>
              <a:rPr lang="fr-FR" sz="2400" dirty="0">
                <a:solidFill>
                  <a:srgbClr val="002060"/>
                </a:solidFill>
                <a:latin typeface="Aharoni" panose="02010803020104030203" pitchFamily="2" charset="-79"/>
                <a:cs typeface="Aharoni" panose="02010803020104030203" pitchFamily="2" charset="-79"/>
              </a:rPr>
              <a:t>CADRE DE </a:t>
            </a:r>
            <a:r>
              <a:rPr lang="fr-FR" sz="2400" dirty="0" smtClean="0">
                <a:solidFill>
                  <a:srgbClr val="002060"/>
                </a:solidFill>
                <a:latin typeface="Aharoni" panose="02010803020104030203" pitchFamily="2" charset="-79"/>
                <a:cs typeface="Aharoni" panose="02010803020104030203" pitchFamily="2" charset="-79"/>
              </a:rPr>
              <a:t>RÉFÉRENCE -2-</a:t>
            </a:r>
            <a:endParaRPr lang="fr-FR" sz="2400" dirty="0">
              <a:solidFill>
                <a:srgbClr val="002060"/>
              </a:solidFill>
              <a:latin typeface="Aharoni" panose="02010803020104030203" pitchFamily="2" charset="-79"/>
              <a:cs typeface="Aharoni" panose="02010803020104030203" pitchFamily="2" charset="-79"/>
            </a:endParaRPr>
          </a:p>
          <a:p>
            <a:pPr algn="ctr"/>
            <a:endParaRPr lang="fr-FR" sz="2400" b="1" dirty="0">
              <a:solidFill>
                <a:srgbClr val="002060"/>
              </a:solidFill>
              <a:latin typeface="Aharoni" panose="02010803020104030203" pitchFamily="2" charset="-79"/>
              <a:cs typeface="Aharoni" panose="02010803020104030203" pitchFamily="2" charset="-79"/>
            </a:endParaRPr>
          </a:p>
        </p:txBody>
      </p:sp>
      <p:sp>
        <p:nvSpPr>
          <p:cNvPr id="25" name="Arrondir un rectangle à un seul coin 24"/>
          <p:cNvSpPr/>
          <p:nvPr/>
        </p:nvSpPr>
        <p:spPr>
          <a:xfrm>
            <a:off x="553377" y="847422"/>
            <a:ext cx="9944100" cy="5092317"/>
          </a:xfrm>
          <a:prstGeom prst="round1Rect">
            <a:avLst/>
          </a:prstGeom>
          <a:solidFill>
            <a:schemeClr val="bg1"/>
          </a:solidFill>
          <a:ln>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spcBef>
                <a:spcPts val="600"/>
              </a:spcBef>
              <a:spcAft>
                <a:spcPts val="600"/>
              </a:spcAft>
              <a:buFont typeface="Arial" pitchFamily="34" charset="0"/>
              <a:buChar char="•"/>
            </a:pPr>
            <a:endParaRPr lang="fr-FR" dirty="0" smtClean="0">
              <a:solidFill>
                <a:schemeClr val="accent5">
                  <a:lumMod val="50000"/>
                </a:schemeClr>
              </a:solidFill>
              <a:latin typeface="Arial" panose="020B0604020202020204" pitchFamily="34" charset="0"/>
              <a:cs typeface="Arial" panose="020B0604020202020204" pitchFamily="34" charset="0"/>
            </a:endParaRPr>
          </a:p>
          <a:p>
            <a:pPr marL="285750" indent="-285750" algn="just">
              <a:lnSpc>
                <a:spcPct val="150000"/>
              </a:lnSpc>
              <a:spcBef>
                <a:spcPts val="600"/>
              </a:spcBef>
              <a:spcAft>
                <a:spcPts val="600"/>
              </a:spcAft>
              <a:buFont typeface="Arial" pitchFamily="34" charset="0"/>
              <a:buChar char="•"/>
            </a:pPr>
            <a:r>
              <a:rPr lang="fr-FR" sz="2000" dirty="0">
                <a:solidFill>
                  <a:schemeClr val="accent5">
                    <a:lumMod val="50000"/>
                  </a:schemeClr>
                </a:solidFill>
                <a:latin typeface="Arial" panose="020B0604020202020204" pitchFamily="34" charset="0"/>
                <a:cs typeface="Arial" panose="020B0604020202020204" pitchFamily="34" charset="0"/>
              </a:rPr>
              <a:t>Convention internationale relative aux droits des PSH</a:t>
            </a:r>
          </a:p>
          <a:p>
            <a:pPr marL="285750" indent="-285750" algn="just">
              <a:lnSpc>
                <a:spcPct val="150000"/>
              </a:lnSpc>
              <a:spcBef>
                <a:spcPts val="600"/>
              </a:spcBef>
              <a:spcAft>
                <a:spcPts val="600"/>
              </a:spcAft>
              <a:buFont typeface="Arial" pitchFamily="34" charset="0"/>
              <a:buChar char="•"/>
            </a:pPr>
            <a:r>
              <a:rPr lang="fr-FR" sz="2000" dirty="0" smtClean="0">
                <a:solidFill>
                  <a:schemeClr val="accent5">
                    <a:lumMod val="50000"/>
                  </a:schemeClr>
                </a:solidFill>
                <a:latin typeface="Arial" panose="020B0604020202020204" pitchFamily="34" charset="0"/>
                <a:cs typeface="Arial" panose="020B0604020202020204" pitchFamily="34" charset="0"/>
              </a:rPr>
              <a:t>Plan </a:t>
            </a:r>
            <a:r>
              <a:rPr lang="fr-FR" sz="2000" dirty="0">
                <a:solidFill>
                  <a:schemeClr val="accent5">
                    <a:lumMod val="50000"/>
                  </a:schemeClr>
                </a:solidFill>
                <a:latin typeface="Arial" panose="020B0604020202020204" pitchFamily="34" charset="0"/>
                <a:cs typeface="Arial" panose="020B0604020202020204" pitchFamily="34" charset="0"/>
              </a:rPr>
              <a:t>national de Santé et le Handicap 2015-2021</a:t>
            </a:r>
          </a:p>
          <a:p>
            <a:pPr marL="285750" indent="-285750" algn="just">
              <a:lnSpc>
                <a:spcPct val="150000"/>
              </a:lnSpc>
              <a:spcBef>
                <a:spcPts val="600"/>
              </a:spcBef>
              <a:spcAft>
                <a:spcPts val="600"/>
              </a:spcAft>
              <a:buFont typeface="Arial" pitchFamily="34" charset="0"/>
              <a:buChar char="•"/>
            </a:pPr>
            <a:r>
              <a:rPr lang="fr-FR" sz="2000" dirty="0">
                <a:solidFill>
                  <a:schemeClr val="accent5">
                    <a:lumMod val="50000"/>
                  </a:schemeClr>
                </a:solidFill>
                <a:latin typeface="Arial" panose="020B0604020202020204" pitchFamily="34" charset="0"/>
                <a:cs typeface="Arial" panose="020B0604020202020204" pitchFamily="34" charset="0"/>
              </a:rPr>
              <a:t>Rapport du CESE sur l’inclusion des personnes en situation de Handicap        </a:t>
            </a:r>
          </a:p>
          <a:p>
            <a:pPr marL="285750" indent="-285750" algn="just">
              <a:lnSpc>
                <a:spcPct val="150000"/>
              </a:lnSpc>
              <a:spcBef>
                <a:spcPts val="600"/>
              </a:spcBef>
              <a:spcAft>
                <a:spcPts val="600"/>
              </a:spcAft>
              <a:buFont typeface="Arial" pitchFamily="34" charset="0"/>
              <a:buChar char="•"/>
            </a:pPr>
            <a:r>
              <a:rPr lang="fr-FR" sz="2000" dirty="0">
                <a:solidFill>
                  <a:schemeClr val="accent5">
                    <a:lumMod val="50000"/>
                  </a:schemeClr>
                </a:solidFill>
                <a:latin typeface="Arial" panose="020B0604020202020204" pitchFamily="34" charset="0"/>
                <a:cs typeface="Arial" panose="020B0604020202020204" pitchFamily="34" charset="0"/>
              </a:rPr>
              <a:t>Rapport du CNDH relatif à la protection et la promotion des droits des personnes en situation de Handicap</a:t>
            </a:r>
          </a:p>
          <a:p>
            <a:pPr marL="285750" indent="-285750" algn="just">
              <a:lnSpc>
                <a:spcPct val="150000"/>
              </a:lnSpc>
              <a:spcBef>
                <a:spcPts val="600"/>
              </a:spcBef>
              <a:spcAft>
                <a:spcPts val="600"/>
              </a:spcAft>
              <a:buFont typeface="Arial" pitchFamily="34" charset="0"/>
              <a:buChar char="•"/>
            </a:pPr>
            <a:r>
              <a:rPr lang="fr-FR" sz="2000" dirty="0">
                <a:solidFill>
                  <a:schemeClr val="accent5">
                    <a:lumMod val="50000"/>
                  </a:schemeClr>
                </a:solidFill>
                <a:latin typeface="Arial" panose="020B0604020202020204" pitchFamily="34" charset="0"/>
                <a:cs typeface="Arial" panose="020B0604020202020204" pitchFamily="34" charset="0"/>
              </a:rPr>
              <a:t>Plan d’action mondial de l’OMS relatif au Handicap 2014-2021</a:t>
            </a:r>
          </a:p>
          <a:p>
            <a:pPr algn="just">
              <a:spcBef>
                <a:spcPts val="600"/>
              </a:spcBef>
              <a:spcAft>
                <a:spcPts val="600"/>
              </a:spcAft>
              <a:buFont typeface="Arial" panose="020B0604020202020204" pitchFamily="34" charset="0"/>
              <a:buChar char="•"/>
            </a:pPr>
            <a:endParaRPr lang="fr-FR" dirty="0" smtClean="0">
              <a:solidFill>
                <a:schemeClr val="accent5">
                  <a:lumMod val="50000"/>
                </a:schemeClr>
              </a:solidFill>
              <a:latin typeface="Arial" panose="020B0604020202020204" pitchFamily="34" charset="0"/>
              <a:cs typeface="Arial" panose="020B0604020202020204" pitchFamily="34" charset="0"/>
            </a:endParaRPr>
          </a:p>
          <a:p>
            <a:pPr algn="just">
              <a:spcBef>
                <a:spcPts val="600"/>
              </a:spcBef>
              <a:spcAft>
                <a:spcPts val="600"/>
              </a:spcAft>
              <a:buFont typeface="Arial" panose="020B0604020202020204" pitchFamily="34" charset="0"/>
              <a:buChar char="•"/>
            </a:pPr>
            <a:endParaRPr lang="fr-FR" dirty="0" smtClean="0">
              <a:solidFill>
                <a:schemeClr val="accent5">
                  <a:lumMod val="50000"/>
                </a:schemeClr>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fr-FR" dirty="0">
              <a:solidFill>
                <a:srgbClr val="002060"/>
              </a:solidFill>
              <a:cs typeface="Times New Roman" panose="02020603050405020304" pitchFamily="18" charset="0"/>
            </a:endParaRPr>
          </a:p>
        </p:txBody>
      </p:sp>
      <p:grpSp>
        <p:nvGrpSpPr>
          <p:cNvPr id="11" name="Groupe 10"/>
          <p:cNvGrpSpPr/>
          <p:nvPr/>
        </p:nvGrpSpPr>
        <p:grpSpPr>
          <a:xfrm>
            <a:off x="553377" y="631398"/>
            <a:ext cx="9157779" cy="223610"/>
            <a:chOff x="-13778" y="620688"/>
            <a:chExt cx="9157778" cy="223610"/>
          </a:xfrm>
        </p:grpSpPr>
        <p:sp>
          <p:nvSpPr>
            <p:cNvPr id="12" name="Organigramme : Processus 11"/>
            <p:cNvSpPr/>
            <p:nvPr/>
          </p:nvSpPr>
          <p:spPr>
            <a:xfrm>
              <a:off x="-13778" y="620688"/>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3" name="Organigramme : Processus 12"/>
            <p:cNvSpPr/>
            <p:nvPr/>
          </p:nvSpPr>
          <p:spPr>
            <a:xfrm>
              <a:off x="1786222" y="622550"/>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4" name="Organigramme : Processus 13"/>
            <p:cNvSpPr/>
            <p:nvPr/>
          </p:nvSpPr>
          <p:spPr>
            <a:xfrm>
              <a:off x="7317070" y="620688"/>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5" name="Organigramme : Processus 14"/>
            <p:cNvSpPr/>
            <p:nvPr/>
          </p:nvSpPr>
          <p:spPr>
            <a:xfrm>
              <a:off x="5386222" y="628274"/>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7" name="Organigramme : Processus 16"/>
            <p:cNvSpPr/>
            <p:nvPr/>
          </p:nvSpPr>
          <p:spPr>
            <a:xfrm>
              <a:off x="3586222" y="628274"/>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Tree>
    <p:extLst>
      <p:ext uri="{BB962C8B-B14F-4D97-AF65-F5344CB8AC3E}">
        <p14:creationId xmlns:p14="http://schemas.microsoft.com/office/powerpoint/2010/main" val="1932851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e 17"/>
          <p:cNvGrpSpPr/>
          <p:nvPr/>
        </p:nvGrpSpPr>
        <p:grpSpPr>
          <a:xfrm>
            <a:off x="1510221" y="476672"/>
            <a:ext cx="9157779" cy="223610"/>
            <a:chOff x="-13778" y="620688"/>
            <a:chExt cx="9157778" cy="223610"/>
          </a:xfrm>
        </p:grpSpPr>
        <p:sp>
          <p:nvSpPr>
            <p:cNvPr id="4" name="Organigramme : Processus 3"/>
            <p:cNvSpPr/>
            <p:nvPr/>
          </p:nvSpPr>
          <p:spPr>
            <a:xfrm>
              <a:off x="-13778" y="620688"/>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5" name="Organigramme : Processus 4"/>
            <p:cNvSpPr/>
            <p:nvPr/>
          </p:nvSpPr>
          <p:spPr>
            <a:xfrm>
              <a:off x="1786222" y="622550"/>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6" name="Organigramme : Processus 5"/>
            <p:cNvSpPr/>
            <p:nvPr/>
          </p:nvSpPr>
          <p:spPr>
            <a:xfrm>
              <a:off x="7317070" y="620688"/>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Organigramme : Processus 6"/>
            <p:cNvSpPr/>
            <p:nvPr/>
          </p:nvSpPr>
          <p:spPr>
            <a:xfrm>
              <a:off x="5386222" y="628274"/>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Organigramme : Processus 7"/>
            <p:cNvSpPr/>
            <p:nvPr/>
          </p:nvSpPr>
          <p:spPr>
            <a:xfrm>
              <a:off x="3586222" y="628274"/>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
        <p:nvSpPr>
          <p:cNvPr id="10" name="Organigramme : Processus 9"/>
          <p:cNvSpPr/>
          <p:nvPr/>
        </p:nvSpPr>
        <p:spPr>
          <a:xfrm>
            <a:off x="1510223" y="652534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1" name="Organigramme : Processus 10"/>
          <p:cNvSpPr/>
          <p:nvPr/>
        </p:nvSpPr>
        <p:spPr>
          <a:xfrm>
            <a:off x="3310223" y="652720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Organigramme : Processus 11"/>
          <p:cNvSpPr/>
          <p:nvPr/>
        </p:nvSpPr>
        <p:spPr>
          <a:xfrm>
            <a:off x="8841069" y="6525344"/>
            <a:ext cx="1826931"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3" name="Organigramme : Processus 12"/>
          <p:cNvSpPr/>
          <p:nvPr/>
        </p:nvSpPr>
        <p:spPr>
          <a:xfrm>
            <a:off x="6910223" y="653293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4" name="Organigramme : Processus 13"/>
          <p:cNvSpPr/>
          <p:nvPr/>
        </p:nvSpPr>
        <p:spPr>
          <a:xfrm>
            <a:off x="5110223" y="653293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5" name="ZoneTexte 14"/>
          <p:cNvSpPr txBox="1"/>
          <p:nvPr/>
        </p:nvSpPr>
        <p:spPr>
          <a:xfrm>
            <a:off x="849400" y="450403"/>
            <a:ext cx="5310079" cy="892552"/>
          </a:xfrm>
          <a:prstGeom prst="rect">
            <a:avLst/>
          </a:prstGeom>
          <a:noFill/>
        </p:spPr>
        <p:txBody>
          <a:bodyPr wrap="square" rtlCol="0">
            <a:spAutoFit/>
          </a:bodyPr>
          <a:lstStyle/>
          <a:p>
            <a:r>
              <a:rPr lang="fr-FR" sz="2800" dirty="0">
                <a:solidFill>
                  <a:srgbClr val="002060"/>
                </a:solidFill>
                <a:latin typeface="Aharoni" panose="02010803020104030203" pitchFamily="2" charset="-79"/>
                <a:cs typeface="Aharoni" panose="02010803020104030203" pitchFamily="2" charset="-79"/>
              </a:rPr>
              <a:t> </a:t>
            </a:r>
          </a:p>
          <a:p>
            <a:endParaRPr lang="fr-FR" sz="2400" dirty="0">
              <a:solidFill>
                <a:srgbClr val="002060"/>
              </a:solidFill>
              <a:latin typeface="Aharoni" panose="02010803020104030203" pitchFamily="2" charset="-79"/>
              <a:cs typeface="Aharoni" panose="02010803020104030203" pitchFamily="2" charset="-79"/>
            </a:endParaRPr>
          </a:p>
        </p:txBody>
      </p:sp>
      <p:sp>
        <p:nvSpPr>
          <p:cNvPr id="16" name="Rectangle 15"/>
          <p:cNvSpPr/>
          <p:nvPr/>
        </p:nvSpPr>
        <p:spPr>
          <a:xfrm>
            <a:off x="843533" y="113361"/>
            <a:ext cx="6496051" cy="461665"/>
          </a:xfrm>
          <a:prstGeom prst="rect">
            <a:avLst/>
          </a:prstGeom>
        </p:spPr>
        <p:txBody>
          <a:bodyPr wrap="square">
            <a:spAutoFit/>
          </a:bodyPr>
          <a:lstStyle/>
          <a:p>
            <a:r>
              <a:rPr lang="fr-FR" sz="2400" dirty="0">
                <a:solidFill>
                  <a:srgbClr val="002060"/>
                </a:solidFill>
                <a:latin typeface="Aharoni" panose="02010803020104030203" pitchFamily="2" charset="-79"/>
                <a:cs typeface="Aharoni" panose="02010803020104030203" pitchFamily="2" charset="-79"/>
              </a:rPr>
              <a:t>SCHEMA CONCEPTUEL : CIF</a:t>
            </a:r>
          </a:p>
        </p:txBody>
      </p:sp>
      <p:sp>
        <p:nvSpPr>
          <p:cNvPr id="17" name="object 2"/>
          <p:cNvSpPr/>
          <p:nvPr/>
        </p:nvSpPr>
        <p:spPr>
          <a:xfrm>
            <a:off x="843533" y="1021935"/>
            <a:ext cx="10853167" cy="5002531"/>
          </a:xfrm>
          <a:prstGeom prst="rect">
            <a:avLst/>
          </a:prstGeom>
          <a:blipFill>
            <a:blip r:embed="rId3" cstate="print"/>
            <a:stretch>
              <a:fillRect/>
            </a:stretch>
          </a:blipFill>
        </p:spPr>
        <p:txBody>
          <a:bodyPr wrap="square" lIns="0" tIns="0" rIns="0" bIns="0" rtlCol="0"/>
          <a:lstStyle/>
          <a:p>
            <a:endParaRPr/>
          </a:p>
        </p:txBody>
      </p:sp>
      <p:sp>
        <p:nvSpPr>
          <p:cNvPr id="2" name="Rectangle 1"/>
          <p:cNvSpPr/>
          <p:nvPr/>
        </p:nvSpPr>
        <p:spPr>
          <a:xfrm>
            <a:off x="9540823" y="6068315"/>
            <a:ext cx="1641796" cy="369332"/>
          </a:xfrm>
          <a:prstGeom prst="rect">
            <a:avLst/>
          </a:prstGeom>
        </p:spPr>
        <p:txBody>
          <a:bodyPr wrap="none">
            <a:spAutoFit/>
          </a:bodyPr>
          <a:lstStyle/>
          <a:p>
            <a:r>
              <a:rPr lang="fr-FR" b="1" dirty="0">
                <a:solidFill>
                  <a:schemeClr val="tx2">
                    <a:lumMod val="40000"/>
                    <a:lumOff val="60000"/>
                  </a:schemeClr>
                </a:solidFill>
              </a:rPr>
              <a:t>OMS, mai 2001</a:t>
            </a:r>
          </a:p>
        </p:txBody>
      </p:sp>
    </p:spTree>
    <p:extLst>
      <p:ext uri="{BB962C8B-B14F-4D97-AF65-F5344CB8AC3E}">
        <p14:creationId xmlns:p14="http://schemas.microsoft.com/office/powerpoint/2010/main" val="29340660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7"/>
          <p:cNvGrpSpPr/>
          <p:nvPr/>
        </p:nvGrpSpPr>
        <p:grpSpPr>
          <a:xfrm>
            <a:off x="1510223" y="869627"/>
            <a:ext cx="9157779" cy="223610"/>
            <a:chOff x="-13778" y="620688"/>
            <a:chExt cx="9157778" cy="223610"/>
          </a:xfrm>
        </p:grpSpPr>
        <p:sp>
          <p:nvSpPr>
            <p:cNvPr id="4" name="Organigramme : Processus 3"/>
            <p:cNvSpPr/>
            <p:nvPr/>
          </p:nvSpPr>
          <p:spPr>
            <a:xfrm>
              <a:off x="-13778" y="620688"/>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5" name="Organigramme : Processus 4"/>
            <p:cNvSpPr/>
            <p:nvPr/>
          </p:nvSpPr>
          <p:spPr>
            <a:xfrm>
              <a:off x="1786222" y="622550"/>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6" name="Organigramme : Processus 5"/>
            <p:cNvSpPr/>
            <p:nvPr/>
          </p:nvSpPr>
          <p:spPr>
            <a:xfrm>
              <a:off x="7317070" y="620688"/>
              <a:ext cx="1826930" cy="147272"/>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Organigramme : Processus 6"/>
            <p:cNvSpPr/>
            <p:nvPr/>
          </p:nvSpPr>
          <p:spPr>
            <a:xfrm>
              <a:off x="5386222" y="628274"/>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Organigramme : Processus 7"/>
            <p:cNvSpPr/>
            <p:nvPr/>
          </p:nvSpPr>
          <p:spPr>
            <a:xfrm>
              <a:off x="3586222" y="628274"/>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
        <p:nvSpPr>
          <p:cNvPr id="10" name="Organigramme : Processus 9"/>
          <p:cNvSpPr/>
          <p:nvPr/>
        </p:nvSpPr>
        <p:spPr>
          <a:xfrm>
            <a:off x="1510223" y="652534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1" name="Organigramme : Processus 10"/>
          <p:cNvSpPr/>
          <p:nvPr/>
        </p:nvSpPr>
        <p:spPr>
          <a:xfrm>
            <a:off x="3310223" y="652720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3" name="Organigramme : Processus 12"/>
          <p:cNvSpPr/>
          <p:nvPr/>
        </p:nvSpPr>
        <p:spPr>
          <a:xfrm>
            <a:off x="6910223" y="653293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5" name="ZoneTexte 14"/>
          <p:cNvSpPr txBox="1"/>
          <p:nvPr/>
        </p:nvSpPr>
        <p:spPr>
          <a:xfrm>
            <a:off x="857250" y="884361"/>
            <a:ext cx="4910089" cy="892552"/>
          </a:xfrm>
          <a:prstGeom prst="rect">
            <a:avLst/>
          </a:prstGeom>
          <a:noFill/>
        </p:spPr>
        <p:txBody>
          <a:bodyPr wrap="square" rtlCol="0">
            <a:spAutoFit/>
          </a:bodyPr>
          <a:lstStyle/>
          <a:p>
            <a:r>
              <a:rPr lang="fr-FR" sz="2800" dirty="0">
                <a:solidFill>
                  <a:srgbClr val="002060"/>
                </a:solidFill>
                <a:latin typeface="Aharoni" panose="02010803020104030203" pitchFamily="2" charset="-79"/>
                <a:cs typeface="Aharoni" panose="02010803020104030203" pitchFamily="2" charset="-79"/>
              </a:rPr>
              <a:t> </a:t>
            </a:r>
          </a:p>
          <a:p>
            <a:endParaRPr lang="fr-FR" sz="2400" dirty="0">
              <a:solidFill>
                <a:srgbClr val="002060"/>
              </a:solidFill>
              <a:latin typeface="Aharoni" panose="02010803020104030203" pitchFamily="2" charset="-79"/>
              <a:cs typeface="Aharoni" panose="02010803020104030203" pitchFamily="2" charset="-79"/>
            </a:endParaRPr>
          </a:p>
        </p:txBody>
      </p:sp>
      <p:sp>
        <p:nvSpPr>
          <p:cNvPr id="18" name="Rectangle 17"/>
          <p:cNvSpPr/>
          <p:nvPr/>
        </p:nvSpPr>
        <p:spPr>
          <a:xfrm>
            <a:off x="1100423" y="264308"/>
            <a:ext cx="4419599" cy="461665"/>
          </a:xfrm>
          <a:prstGeom prst="rect">
            <a:avLst/>
          </a:prstGeom>
        </p:spPr>
        <p:txBody>
          <a:bodyPr wrap="square">
            <a:spAutoFit/>
          </a:bodyPr>
          <a:lstStyle/>
          <a:p>
            <a:r>
              <a:rPr lang="fr-FR" sz="2400" b="1" dirty="0" smtClean="0">
                <a:solidFill>
                  <a:srgbClr val="002060"/>
                </a:solidFill>
                <a:latin typeface="Aharoni" panose="02010803020104030203" pitchFamily="2" charset="-79"/>
                <a:cs typeface="Aharoni" panose="02010803020104030203" pitchFamily="2" charset="-79"/>
              </a:rPr>
              <a:t>DEFINITION DU HANDICAP</a:t>
            </a:r>
          </a:p>
        </p:txBody>
      </p:sp>
      <p:sp>
        <p:nvSpPr>
          <p:cNvPr id="20" name="object 3"/>
          <p:cNvSpPr/>
          <p:nvPr/>
        </p:nvSpPr>
        <p:spPr>
          <a:xfrm>
            <a:off x="857250" y="2127269"/>
            <a:ext cx="8362951" cy="2982907"/>
          </a:xfrm>
          <a:prstGeom prst="rect">
            <a:avLst/>
          </a:prstGeom>
          <a:blipFill>
            <a:blip r:embed="rId3" cstate="print"/>
            <a:stretch>
              <a:fillRect/>
            </a:stretch>
          </a:blipFill>
        </p:spPr>
        <p:txBody>
          <a:bodyPr wrap="square" lIns="0" tIns="0" rIns="0" bIns="0" rtlCol="0"/>
          <a:lstStyle/>
          <a:p>
            <a:endParaRPr>
              <a:solidFill>
                <a:prstClr val="black"/>
              </a:solidFill>
            </a:endParaRPr>
          </a:p>
        </p:txBody>
      </p:sp>
      <p:sp>
        <p:nvSpPr>
          <p:cNvPr id="23" name="object 5"/>
          <p:cNvSpPr/>
          <p:nvPr/>
        </p:nvSpPr>
        <p:spPr>
          <a:xfrm>
            <a:off x="4210223" y="4127500"/>
            <a:ext cx="4755977" cy="297929"/>
          </a:xfrm>
          <a:custGeom>
            <a:avLst/>
            <a:gdLst/>
            <a:ahLst/>
            <a:cxnLst/>
            <a:rect l="l" t="t" r="r" b="b"/>
            <a:pathLst>
              <a:path w="3304540" h="347979">
                <a:moveTo>
                  <a:pt x="0" y="57912"/>
                </a:moveTo>
                <a:lnTo>
                  <a:pt x="4548" y="35361"/>
                </a:lnTo>
                <a:lnTo>
                  <a:pt x="16954" y="16954"/>
                </a:lnTo>
                <a:lnTo>
                  <a:pt x="35361" y="4548"/>
                </a:lnTo>
                <a:lnTo>
                  <a:pt x="57912" y="0"/>
                </a:lnTo>
                <a:lnTo>
                  <a:pt x="3246119" y="0"/>
                </a:lnTo>
                <a:lnTo>
                  <a:pt x="3268670" y="4548"/>
                </a:lnTo>
                <a:lnTo>
                  <a:pt x="3287077" y="16954"/>
                </a:lnTo>
                <a:lnTo>
                  <a:pt x="3299483" y="35361"/>
                </a:lnTo>
                <a:lnTo>
                  <a:pt x="3304032" y="57912"/>
                </a:lnTo>
                <a:lnTo>
                  <a:pt x="3304032" y="289560"/>
                </a:lnTo>
                <a:lnTo>
                  <a:pt x="3299483" y="312110"/>
                </a:lnTo>
                <a:lnTo>
                  <a:pt x="3287077" y="330517"/>
                </a:lnTo>
                <a:lnTo>
                  <a:pt x="3268670" y="342923"/>
                </a:lnTo>
                <a:lnTo>
                  <a:pt x="3246119" y="347472"/>
                </a:lnTo>
                <a:lnTo>
                  <a:pt x="57912" y="347472"/>
                </a:lnTo>
                <a:lnTo>
                  <a:pt x="35361" y="342923"/>
                </a:lnTo>
                <a:lnTo>
                  <a:pt x="16954" y="330517"/>
                </a:lnTo>
                <a:lnTo>
                  <a:pt x="4548" y="312110"/>
                </a:lnTo>
                <a:lnTo>
                  <a:pt x="0" y="289560"/>
                </a:lnTo>
                <a:lnTo>
                  <a:pt x="0" y="57912"/>
                </a:lnTo>
                <a:close/>
              </a:path>
            </a:pathLst>
          </a:custGeom>
          <a:ln w="25908">
            <a:solidFill>
              <a:srgbClr val="C00000"/>
            </a:solidFill>
          </a:ln>
        </p:spPr>
        <p:txBody>
          <a:bodyPr wrap="square" lIns="0" tIns="0" rIns="0" bIns="0" rtlCol="0"/>
          <a:lstStyle/>
          <a:p>
            <a:endParaRPr>
              <a:solidFill>
                <a:prstClr val="black"/>
              </a:solidFill>
            </a:endParaRPr>
          </a:p>
        </p:txBody>
      </p:sp>
      <p:sp>
        <p:nvSpPr>
          <p:cNvPr id="24" name="object 4"/>
          <p:cNvSpPr/>
          <p:nvPr/>
        </p:nvSpPr>
        <p:spPr>
          <a:xfrm>
            <a:off x="6502400" y="3225800"/>
            <a:ext cx="2070100" cy="346383"/>
          </a:xfrm>
          <a:custGeom>
            <a:avLst/>
            <a:gdLst/>
            <a:ahLst/>
            <a:cxnLst/>
            <a:rect l="l" t="t" r="r" b="b"/>
            <a:pathLst>
              <a:path w="1432559" h="358139">
                <a:moveTo>
                  <a:pt x="0" y="59690"/>
                </a:moveTo>
                <a:lnTo>
                  <a:pt x="4683" y="36433"/>
                </a:lnTo>
                <a:lnTo>
                  <a:pt x="17462" y="17462"/>
                </a:lnTo>
                <a:lnTo>
                  <a:pt x="36433" y="4683"/>
                </a:lnTo>
                <a:lnTo>
                  <a:pt x="59689" y="0"/>
                </a:lnTo>
                <a:lnTo>
                  <a:pt x="1372869" y="0"/>
                </a:lnTo>
                <a:lnTo>
                  <a:pt x="1396126" y="4683"/>
                </a:lnTo>
                <a:lnTo>
                  <a:pt x="1415097" y="17462"/>
                </a:lnTo>
                <a:lnTo>
                  <a:pt x="1427876" y="36433"/>
                </a:lnTo>
                <a:lnTo>
                  <a:pt x="1432560" y="59690"/>
                </a:lnTo>
                <a:lnTo>
                  <a:pt x="1432560" y="298450"/>
                </a:lnTo>
                <a:lnTo>
                  <a:pt x="1427876" y="321706"/>
                </a:lnTo>
                <a:lnTo>
                  <a:pt x="1415097" y="340677"/>
                </a:lnTo>
                <a:lnTo>
                  <a:pt x="1396126" y="353456"/>
                </a:lnTo>
                <a:lnTo>
                  <a:pt x="1372869" y="358140"/>
                </a:lnTo>
                <a:lnTo>
                  <a:pt x="59689" y="358140"/>
                </a:lnTo>
                <a:lnTo>
                  <a:pt x="36433" y="353456"/>
                </a:lnTo>
                <a:lnTo>
                  <a:pt x="17462" y="340677"/>
                </a:lnTo>
                <a:lnTo>
                  <a:pt x="4683" y="321706"/>
                </a:lnTo>
                <a:lnTo>
                  <a:pt x="0" y="298450"/>
                </a:lnTo>
                <a:lnTo>
                  <a:pt x="0" y="59690"/>
                </a:lnTo>
                <a:close/>
              </a:path>
            </a:pathLst>
          </a:custGeom>
          <a:ln w="25907">
            <a:solidFill>
              <a:srgbClr val="C00000"/>
            </a:solidFill>
          </a:ln>
        </p:spPr>
        <p:txBody>
          <a:bodyPr wrap="square" lIns="0" tIns="0" rIns="0" bIns="0" rtlCol="0"/>
          <a:lstStyle/>
          <a:p>
            <a:endParaRPr>
              <a:solidFill>
                <a:prstClr val="black"/>
              </a:solidFill>
            </a:endParaRPr>
          </a:p>
        </p:txBody>
      </p:sp>
      <p:pic>
        <p:nvPicPr>
          <p:cNvPr id="3" name="Image 2"/>
          <p:cNvPicPr>
            <a:picLocks noChangeAspect="1"/>
          </p:cNvPicPr>
          <p:nvPr/>
        </p:nvPicPr>
        <p:blipFill>
          <a:blip r:embed="rId4"/>
          <a:stretch>
            <a:fillRect/>
          </a:stretch>
        </p:blipFill>
        <p:spPr>
          <a:xfrm>
            <a:off x="2338448" y="1325527"/>
            <a:ext cx="5543550" cy="1212624"/>
          </a:xfrm>
          <a:prstGeom prst="rect">
            <a:avLst/>
          </a:prstGeom>
        </p:spPr>
      </p:pic>
    </p:spTree>
    <p:extLst>
      <p:ext uri="{BB962C8B-B14F-4D97-AF65-F5344CB8AC3E}">
        <p14:creationId xmlns:p14="http://schemas.microsoft.com/office/powerpoint/2010/main" val="2934066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1510221" y="613102"/>
            <a:ext cx="9157779" cy="223610"/>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grpSp>
      <p:grpSp>
        <p:nvGrpSpPr>
          <p:cNvPr id="10" name="Groupe 9"/>
          <p:cNvGrpSpPr/>
          <p:nvPr/>
        </p:nvGrpSpPr>
        <p:grpSpPr>
          <a:xfrm>
            <a:off x="1474941" y="6432337"/>
            <a:ext cx="9157779" cy="223610"/>
            <a:chOff x="-13778" y="5750796"/>
            <a:chExt cx="9157778" cy="223610"/>
          </a:xfrm>
        </p:grpSpPr>
        <p:sp>
          <p:nvSpPr>
            <p:cNvPr id="11" name="Organigramme : Processus 10"/>
            <p:cNvSpPr/>
            <p:nvPr/>
          </p:nvSpPr>
          <p:spPr>
            <a:xfrm>
              <a:off x="-13778" y="5750796"/>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12" name="Organigramme : Processus 11"/>
            <p:cNvSpPr/>
            <p:nvPr/>
          </p:nvSpPr>
          <p:spPr>
            <a:xfrm>
              <a:off x="1786222" y="5752658"/>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13" name="Organigramme : Processus 12"/>
            <p:cNvSpPr/>
            <p:nvPr/>
          </p:nvSpPr>
          <p:spPr>
            <a:xfrm>
              <a:off x="7317070" y="5750796"/>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14" name="Organigramme : Processus 13"/>
            <p:cNvSpPr/>
            <p:nvPr/>
          </p:nvSpPr>
          <p:spPr>
            <a:xfrm>
              <a:off x="5386222" y="5758382"/>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15" name="Organigramme : Processus 14"/>
            <p:cNvSpPr/>
            <p:nvPr/>
          </p:nvSpPr>
          <p:spPr>
            <a:xfrm>
              <a:off x="3586222" y="5758382"/>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grpSp>
      <p:sp>
        <p:nvSpPr>
          <p:cNvPr id="16" name="ZoneTexte 15"/>
          <p:cNvSpPr txBox="1"/>
          <p:nvPr/>
        </p:nvSpPr>
        <p:spPr>
          <a:xfrm>
            <a:off x="1524002" y="44627"/>
            <a:ext cx="4910089" cy="461665"/>
          </a:xfrm>
          <a:prstGeom prst="rect">
            <a:avLst/>
          </a:prstGeom>
          <a:noFill/>
        </p:spPr>
        <p:txBody>
          <a:bodyPr wrap="square" rtlCol="0">
            <a:spAutoFit/>
          </a:bodyPr>
          <a:lstStyle/>
          <a:p>
            <a:r>
              <a:rPr lang="fr-FR" sz="2400" b="1" dirty="0">
                <a:solidFill>
                  <a:srgbClr val="002060"/>
                </a:solidFill>
                <a:latin typeface="Aharoni" panose="02010803020104030203" pitchFamily="2" charset="-79"/>
                <a:cs typeface="Aharoni" panose="02010803020104030203" pitchFamily="2" charset="-79"/>
              </a:rPr>
              <a:t>ANALYSE DE LA SITUATION</a:t>
            </a:r>
          </a:p>
        </p:txBody>
      </p:sp>
      <p:sp>
        <p:nvSpPr>
          <p:cNvPr id="2" name="Rectangle 1"/>
          <p:cNvSpPr/>
          <p:nvPr/>
        </p:nvSpPr>
        <p:spPr>
          <a:xfrm>
            <a:off x="555935" y="922393"/>
            <a:ext cx="8298288" cy="830997"/>
          </a:xfrm>
          <a:prstGeom prst="rect">
            <a:avLst/>
          </a:prstGeom>
        </p:spPr>
        <p:txBody>
          <a:bodyPr wrap="square">
            <a:spAutoFit/>
          </a:bodyPr>
          <a:lstStyle/>
          <a:p>
            <a:endParaRPr lang="fr-FR" sz="2400" dirty="0" smtClean="0">
              <a:solidFill>
                <a:srgbClr val="002060"/>
              </a:solidFill>
              <a:cs typeface="Times New Roman" panose="02020603050405020304" pitchFamily="18" charset="0"/>
            </a:endParaRPr>
          </a:p>
          <a:p>
            <a:endParaRPr lang="fr-FR" sz="2400" dirty="0">
              <a:solidFill>
                <a:srgbClr val="002060"/>
              </a:solidFill>
              <a:cs typeface="Times New Roman" panose="02020603050405020304" pitchFamily="18" charset="0"/>
            </a:endParaRPr>
          </a:p>
        </p:txBody>
      </p:sp>
      <p:sp>
        <p:nvSpPr>
          <p:cNvPr id="19" name="ZoneTexte 18"/>
          <p:cNvSpPr txBox="1"/>
          <p:nvPr/>
        </p:nvSpPr>
        <p:spPr>
          <a:xfrm>
            <a:off x="6010223" y="4171561"/>
            <a:ext cx="5486399" cy="923330"/>
          </a:xfrm>
          <a:prstGeom prst="rect">
            <a:avLst/>
          </a:prstGeom>
          <a:noFill/>
        </p:spPr>
        <p:txBody>
          <a:bodyPr wrap="square" rtlCol="0">
            <a:spAutoFit/>
          </a:bodyPr>
          <a:lstStyle/>
          <a:p>
            <a:endParaRPr lang="fr-FR" dirty="0"/>
          </a:p>
          <a:p>
            <a:endParaRPr lang="fr-FR" dirty="0"/>
          </a:p>
          <a:p>
            <a:r>
              <a:rPr lang="fr-FR" dirty="0"/>
              <a:t> </a:t>
            </a:r>
            <a:endParaRPr lang="fr-FR" dirty="0">
              <a:solidFill>
                <a:schemeClr val="tx2">
                  <a:lumMod val="40000"/>
                  <a:lumOff val="60000"/>
                </a:schemeClr>
              </a:solidFill>
            </a:endParaRPr>
          </a:p>
        </p:txBody>
      </p:sp>
      <p:sp>
        <p:nvSpPr>
          <p:cNvPr id="17" name="Rectangle 16"/>
          <p:cNvSpPr/>
          <p:nvPr/>
        </p:nvSpPr>
        <p:spPr>
          <a:xfrm>
            <a:off x="1086781" y="1283820"/>
            <a:ext cx="3461973" cy="461665"/>
          </a:xfrm>
          <a:prstGeom prst="rect">
            <a:avLst/>
          </a:prstGeom>
        </p:spPr>
        <p:txBody>
          <a:bodyPr wrap="none">
            <a:spAutoFit/>
          </a:bodyPr>
          <a:lstStyle/>
          <a:p>
            <a:pPr>
              <a:spcBef>
                <a:spcPts val="600"/>
              </a:spcBef>
              <a:spcAft>
                <a:spcPts val="600"/>
              </a:spcAft>
            </a:pPr>
            <a:r>
              <a:rPr lang="fr-FR" sz="2400" b="1" dirty="0">
                <a:solidFill>
                  <a:srgbClr val="1F497D">
                    <a:lumMod val="60000"/>
                    <a:lumOff val="40000"/>
                  </a:srgbClr>
                </a:solidFill>
                <a:cs typeface="Times New Roman" panose="02020603050405020304" pitchFamily="18" charset="0"/>
              </a:rPr>
              <a:t>Difficultés d’accessibilité :</a:t>
            </a:r>
          </a:p>
        </p:txBody>
      </p:sp>
      <p:sp>
        <p:nvSpPr>
          <p:cNvPr id="20" name="Rectangle 19"/>
          <p:cNvSpPr/>
          <p:nvPr/>
        </p:nvSpPr>
        <p:spPr>
          <a:xfrm>
            <a:off x="551645" y="1847850"/>
            <a:ext cx="11640355" cy="3847207"/>
          </a:xfrm>
          <a:prstGeom prst="rect">
            <a:avLst/>
          </a:prstGeom>
        </p:spPr>
        <p:txBody>
          <a:bodyPr wrap="square">
            <a:spAutoFit/>
          </a:bodyPr>
          <a:lstStyle/>
          <a:p>
            <a:pPr>
              <a:buFont typeface="Wingdings" pitchFamily="2" charset="2"/>
              <a:buChar char="Ø"/>
            </a:pPr>
            <a:r>
              <a:rPr lang="fr-FR" sz="2400" dirty="0">
                <a:solidFill>
                  <a:schemeClr val="accent5">
                    <a:lumMod val="50000"/>
                  </a:schemeClr>
                </a:solidFill>
                <a:latin typeface="Arial" panose="020B0604020202020204" pitchFamily="34" charset="0"/>
                <a:cs typeface="Arial" panose="020B0604020202020204" pitchFamily="34" charset="0"/>
              </a:rPr>
              <a:t>Services de Santé:  </a:t>
            </a:r>
            <a:r>
              <a:rPr lang="fr-FR" sz="2400" b="1" dirty="0">
                <a:solidFill>
                  <a:schemeClr val="accent5">
                    <a:lumMod val="50000"/>
                  </a:schemeClr>
                </a:solidFill>
                <a:latin typeface="Arial" panose="020B0604020202020204" pitchFamily="34" charset="0"/>
                <a:cs typeface="Arial" panose="020B0604020202020204" pitchFamily="34" charset="0"/>
              </a:rPr>
              <a:t>60,8%</a:t>
            </a:r>
            <a:r>
              <a:rPr lang="fr-FR" sz="2400" dirty="0">
                <a:solidFill>
                  <a:schemeClr val="accent5">
                    <a:lumMod val="50000"/>
                  </a:schemeClr>
                </a:solidFill>
                <a:latin typeface="Arial" panose="020B0604020202020204" pitchFamily="34" charset="0"/>
                <a:cs typeface="Arial" panose="020B0604020202020204" pitchFamily="34" charset="0"/>
              </a:rPr>
              <a:t> des PSH  </a:t>
            </a:r>
            <a:r>
              <a:rPr lang="fr-FR" sz="2400" dirty="0" smtClean="0">
                <a:solidFill>
                  <a:schemeClr val="accent5">
                    <a:lumMod val="50000"/>
                  </a:schemeClr>
                </a:solidFill>
                <a:latin typeface="Arial" panose="020B0604020202020204" pitchFamily="34" charset="0"/>
                <a:cs typeface="Arial" panose="020B0604020202020204" pitchFamily="34" charset="0"/>
              </a:rPr>
              <a:t>                         </a:t>
            </a:r>
            <a:r>
              <a:rPr lang="fr-FR" b="1" dirty="0">
                <a:solidFill>
                  <a:schemeClr val="tx2">
                    <a:lumMod val="40000"/>
                    <a:lumOff val="60000"/>
                  </a:schemeClr>
                </a:solidFill>
              </a:rPr>
              <a:t>(</a:t>
            </a:r>
            <a:r>
              <a:rPr lang="fr-FR" b="1" dirty="0" smtClean="0">
                <a:solidFill>
                  <a:schemeClr val="tx2">
                    <a:lumMod val="40000"/>
                    <a:lumOff val="60000"/>
                  </a:schemeClr>
                </a:solidFill>
              </a:rPr>
              <a:t>Enquête nationale sur le Handicap 2014)</a:t>
            </a:r>
          </a:p>
          <a:p>
            <a:endParaRPr lang="fr-FR" dirty="0" smtClean="0">
              <a:solidFill>
                <a:schemeClr val="tx2">
                  <a:lumMod val="40000"/>
                  <a:lumOff val="60000"/>
                </a:schemeClr>
              </a:solidFill>
            </a:endParaRPr>
          </a:p>
          <a:p>
            <a:endParaRPr lang="fr-FR" dirty="0" smtClean="0">
              <a:solidFill>
                <a:schemeClr val="tx2">
                  <a:lumMod val="40000"/>
                  <a:lumOff val="60000"/>
                </a:schemeClr>
              </a:solidFill>
            </a:endParaRPr>
          </a:p>
          <a:p>
            <a:pPr marL="342900" lvl="1" indent="-342900">
              <a:buFont typeface="Wingdings" panose="05000000000000000000" pitchFamily="2" charset="2"/>
              <a:buChar char="Ø"/>
            </a:pPr>
            <a:r>
              <a:rPr lang="fr-FR" sz="2400" dirty="0">
                <a:solidFill>
                  <a:schemeClr val="accent5">
                    <a:lumMod val="50000"/>
                  </a:schemeClr>
                </a:solidFill>
                <a:latin typeface="Arial" panose="020B0604020202020204" pitchFamily="34" charset="0"/>
                <a:cs typeface="Arial" panose="020B0604020202020204" pitchFamily="34" charset="0"/>
              </a:rPr>
              <a:t>Couverture </a:t>
            </a:r>
            <a:r>
              <a:rPr lang="fr-FR" sz="2400" dirty="0" smtClean="0">
                <a:solidFill>
                  <a:schemeClr val="accent5">
                    <a:lumMod val="50000"/>
                  </a:schemeClr>
                </a:solidFill>
                <a:latin typeface="Arial" panose="020B0604020202020204" pitchFamily="34" charset="0"/>
                <a:cs typeface="Arial" panose="020B0604020202020204" pitchFamily="34" charset="0"/>
              </a:rPr>
              <a:t>: </a:t>
            </a:r>
          </a:p>
          <a:p>
            <a:pPr marL="342900" lvl="1" indent="-342900">
              <a:buFont typeface="Wingdings" pitchFamily="2" charset="2"/>
              <a:buChar char="§"/>
            </a:pPr>
            <a:r>
              <a:rPr lang="fr-FR" sz="2400" b="1" dirty="0">
                <a:solidFill>
                  <a:schemeClr val="accent5">
                    <a:lumMod val="50000"/>
                  </a:schemeClr>
                </a:solidFill>
                <a:latin typeface="Arial" panose="020B0604020202020204" pitchFamily="34" charset="0"/>
                <a:cs typeface="Arial" panose="020B0604020202020204" pitchFamily="34" charset="0"/>
              </a:rPr>
              <a:t>2 PSH/3 </a:t>
            </a:r>
            <a:r>
              <a:rPr lang="fr-FR" sz="2400" dirty="0">
                <a:solidFill>
                  <a:schemeClr val="accent5">
                    <a:lumMod val="50000"/>
                  </a:schemeClr>
                </a:solidFill>
                <a:latin typeface="Arial" panose="020B0604020202020204" pitchFamily="34" charset="0"/>
                <a:cs typeface="Arial" panose="020B0604020202020204" pitchFamily="34" charset="0"/>
              </a:rPr>
              <a:t>ne bénéficient d’aucune protection </a:t>
            </a:r>
            <a:r>
              <a:rPr lang="fr-FR" sz="2400" dirty="0" smtClean="0">
                <a:solidFill>
                  <a:schemeClr val="accent5">
                    <a:lumMod val="50000"/>
                  </a:schemeClr>
                </a:solidFill>
                <a:latin typeface="Arial" panose="020B0604020202020204" pitchFamily="34" charset="0"/>
                <a:cs typeface="Arial" panose="020B0604020202020204" pitchFamily="34" charset="0"/>
              </a:rPr>
              <a:t>sociale </a:t>
            </a:r>
          </a:p>
          <a:p>
            <a:pPr marL="342900" lvl="1" indent="-342900">
              <a:buFont typeface="Wingdings" panose="05000000000000000000" pitchFamily="2" charset="2"/>
              <a:buChar char="Ø"/>
            </a:pPr>
            <a:endParaRPr lang="fr-FR" sz="2400" b="1" dirty="0" smtClean="0">
              <a:solidFill>
                <a:schemeClr val="accent5">
                  <a:lumMod val="50000"/>
                </a:schemeClr>
              </a:solidFill>
              <a:latin typeface="Arial" panose="020B0604020202020204" pitchFamily="34" charset="0"/>
              <a:cs typeface="Arial" panose="020B0604020202020204" pitchFamily="34" charset="0"/>
            </a:endParaRPr>
          </a:p>
          <a:p>
            <a:pPr marL="342900" lvl="1" indent="-342900" algn="r"/>
            <a:r>
              <a:rPr lang="fr-FR" b="1" dirty="0">
                <a:solidFill>
                  <a:schemeClr val="tx2">
                    <a:lumMod val="40000"/>
                    <a:lumOff val="60000"/>
                  </a:schemeClr>
                </a:solidFill>
              </a:rPr>
              <a:t>(RGHP 2014 </a:t>
            </a:r>
            <a:r>
              <a:rPr lang="fr-FR" b="1" dirty="0" smtClean="0">
                <a:solidFill>
                  <a:schemeClr val="tx2">
                    <a:lumMod val="40000"/>
                    <a:lumOff val="60000"/>
                  </a:schemeClr>
                </a:solidFill>
              </a:rPr>
              <a:t>HCP)</a:t>
            </a:r>
          </a:p>
          <a:p>
            <a:pPr marL="342900" indent="-342900">
              <a:buFont typeface="Wingdings" pitchFamily="2" charset="2"/>
              <a:buChar char="§"/>
            </a:pPr>
            <a:r>
              <a:rPr lang="fr-FR" sz="2400" dirty="0" smtClean="0">
                <a:solidFill>
                  <a:schemeClr val="accent5">
                    <a:lumMod val="50000"/>
                  </a:schemeClr>
                </a:solidFill>
                <a:latin typeface="Arial" panose="020B0604020202020204" pitchFamily="34" charset="0"/>
                <a:cs typeface="Arial" panose="020B0604020202020204" pitchFamily="34" charset="0"/>
              </a:rPr>
              <a:t>Les bénéficiaires de la couverture répartis comme suit:</a:t>
            </a:r>
          </a:p>
          <a:p>
            <a:pPr marL="756285" lvl="1" indent="-286385">
              <a:lnSpc>
                <a:spcPct val="100000"/>
              </a:lnSpc>
              <a:spcBef>
                <a:spcPts val="430"/>
              </a:spcBef>
              <a:buFont typeface="Wingdings"/>
              <a:buChar char=""/>
              <a:tabLst>
                <a:tab pos="756285" algn="l"/>
                <a:tab pos="756920" algn="l"/>
              </a:tabLst>
            </a:pPr>
            <a:r>
              <a:rPr lang="fr-FR" sz="2000" dirty="0" smtClean="0">
                <a:solidFill>
                  <a:schemeClr val="tx2"/>
                </a:solidFill>
                <a:latin typeface="Times New Roman"/>
                <a:cs typeface="Times New Roman"/>
              </a:rPr>
              <a:t>60,8 </a:t>
            </a:r>
            <a:r>
              <a:rPr lang="fr-FR" sz="2000" dirty="0">
                <a:solidFill>
                  <a:schemeClr val="tx2"/>
                </a:solidFill>
                <a:latin typeface="Times New Roman"/>
                <a:cs typeface="Times New Roman"/>
              </a:rPr>
              <a:t>% </a:t>
            </a:r>
            <a:r>
              <a:rPr lang="fr-FR" sz="2000" dirty="0" smtClean="0">
                <a:solidFill>
                  <a:schemeClr val="tx2"/>
                </a:solidFill>
                <a:latin typeface="Times New Roman"/>
                <a:cs typeface="Times New Roman"/>
              </a:rPr>
              <a:t>adhérents </a:t>
            </a:r>
            <a:r>
              <a:rPr lang="fr-FR" sz="2000" dirty="0">
                <a:solidFill>
                  <a:schemeClr val="tx2"/>
                </a:solidFill>
                <a:latin typeface="Times New Roman"/>
                <a:cs typeface="Times New Roman"/>
              </a:rPr>
              <a:t>au </a:t>
            </a:r>
            <a:r>
              <a:rPr lang="fr-FR" sz="2000" spc="-5" dirty="0">
                <a:solidFill>
                  <a:schemeClr val="tx2"/>
                </a:solidFill>
                <a:latin typeface="Times New Roman"/>
                <a:cs typeface="Times New Roman"/>
              </a:rPr>
              <a:t>RAMED</a:t>
            </a:r>
            <a:r>
              <a:rPr lang="fr-FR" sz="2000" spc="-20" dirty="0">
                <a:solidFill>
                  <a:schemeClr val="tx2"/>
                </a:solidFill>
                <a:latin typeface="Times New Roman"/>
                <a:cs typeface="Times New Roman"/>
              </a:rPr>
              <a:t> </a:t>
            </a:r>
            <a:r>
              <a:rPr lang="fr-FR" sz="2000" dirty="0">
                <a:solidFill>
                  <a:schemeClr val="tx2"/>
                </a:solidFill>
                <a:latin typeface="Times New Roman"/>
                <a:cs typeface="Times New Roman"/>
              </a:rPr>
              <a:t>;</a:t>
            </a:r>
          </a:p>
          <a:p>
            <a:pPr marL="756285" lvl="1" indent="-286385">
              <a:lnSpc>
                <a:spcPct val="100000"/>
              </a:lnSpc>
              <a:spcBef>
                <a:spcPts val="434"/>
              </a:spcBef>
              <a:buFont typeface="Wingdings"/>
              <a:buChar char=""/>
              <a:tabLst>
                <a:tab pos="756285" algn="l"/>
                <a:tab pos="756920" algn="l"/>
              </a:tabLst>
            </a:pPr>
            <a:r>
              <a:rPr lang="fr-FR" sz="2000" dirty="0">
                <a:solidFill>
                  <a:schemeClr val="tx2"/>
                </a:solidFill>
                <a:latin typeface="Times New Roman"/>
                <a:cs typeface="Times New Roman"/>
              </a:rPr>
              <a:t>15,4 % </a:t>
            </a:r>
            <a:r>
              <a:rPr lang="fr-FR" sz="2000" dirty="0" smtClean="0">
                <a:solidFill>
                  <a:schemeClr val="tx2"/>
                </a:solidFill>
                <a:latin typeface="Times New Roman"/>
                <a:cs typeface="Times New Roman"/>
              </a:rPr>
              <a:t>adhérents </a:t>
            </a:r>
            <a:r>
              <a:rPr lang="fr-FR" sz="2000" dirty="0">
                <a:solidFill>
                  <a:schemeClr val="tx2"/>
                </a:solidFill>
                <a:latin typeface="Times New Roman"/>
                <a:cs typeface="Times New Roman"/>
              </a:rPr>
              <a:t>à la </a:t>
            </a:r>
            <a:r>
              <a:rPr lang="fr-FR" sz="2000" spc="-5" dirty="0">
                <a:solidFill>
                  <a:schemeClr val="tx2"/>
                </a:solidFill>
                <a:latin typeface="Times New Roman"/>
                <a:cs typeface="Times New Roman"/>
              </a:rPr>
              <a:t>CNSS</a:t>
            </a:r>
            <a:r>
              <a:rPr lang="fr-FR" sz="2000" spc="-25" dirty="0">
                <a:solidFill>
                  <a:schemeClr val="tx2"/>
                </a:solidFill>
                <a:latin typeface="Times New Roman"/>
                <a:cs typeface="Times New Roman"/>
              </a:rPr>
              <a:t> </a:t>
            </a:r>
            <a:r>
              <a:rPr lang="fr-FR" sz="2000" dirty="0" smtClean="0">
                <a:solidFill>
                  <a:schemeClr val="tx2"/>
                </a:solidFill>
                <a:latin typeface="Times New Roman"/>
                <a:cs typeface="Times New Roman"/>
              </a:rPr>
              <a:t>;</a:t>
            </a:r>
          </a:p>
          <a:p>
            <a:pPr marL="756285" lvl="1" indent="-286385">
              <a:lnSpc>
                <a:spcPct val="100000"/>
              </a:lnSpc>
              <a:spcBef>
                <a:spcPts val="434"/>
              </a:spcBef>
              <a:buFont typeface="Wingdings"/>
              <a:buChar char=""/>
              <a:tabLst>
                <a:tab pos="756285" algn="l"/>
                <a:tab pos="756920" algn="l"/>
              </a:tabLst>
            </a:pPr>
            <a:r>
              <a:rPr lang="fr-FR" sz="2000" dirty="0" smtClean="0">
                <a:solidFill>
                  <a:schemeClr val="tx2"/>
                </a:solidFill>
                <a:latin typeface="Times New Roman"/>
                <a:cs typeface="Times New Roman"/>
              </a:rPr>
              <a:t>12,7 </a:t>
            </a:r>
            <a:r>
              <a:rPr lang="fr-FR" sz="2000" dirty="0">
                <a:solidFill>
                  <a:schemeClr val="tx2"/>
                </a:solidFill>
                <a:latin typeface="Times New Roman"/>
                <a:cs typeface="Times New Roman"/>
              </a:rPr>
              <a:t>% adhérents à la</a:t>
            </a:r>
            <a:r>
              <a:rPr lang="fr-FR" sz="2000" spc="-40" dirty="0">
                <a:solidFill>
                  <a:schemeClr val="tx2"/>
                </a:solidFill>
                <a:latin typeface="Times New Roman"/>
                <a:cs typeface="Times New Roman"/>
              </a:rPr>
              <a:t> </a:t>
            </a:r>
            <a:r>
              <a:rPr lang="fr-FR" sz="2000" spc="-5" dirty="0" smtClean="0">
                <a:solidFill>
                  <a:schemeClr val="tx2"/>
                </a:solidFill>
                <a:latin typeface="Times New Roman"/>
                <a:cs typeface="Times New Roman"/>
              </a:rPr>
              <a:t>CNOPS                                                                                                     </a:t>
            </a:r>
            <a:r>
              <a:rPr lang="fr-FR" b="1" dirty="0">
                <a:solidFill>
                  <a:schemeClr val="tx2">
                    <a:lumMod val="40000"/>
                    <a:lumOff val="60000"/>
                  </a:schemeClr>
                </a:solidFill>
              </a:rPr>
              <a:t>(MSFEDS)</a:t>
            </a:r>
          </a:p>
        </p:txBody>
      </p:sp>
    </p:spTree>
    <p:extLst>
      <p:ext uri="{BB962C8B-B14F-4D97-AF65-F5344CB8AC3E}">
        <p14:creationId xmlns:p14="http://schemas.microsoft.com/office/powerpoint/2010/main" val="39538722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1510221" y="613102"/>
            <a:ext cx="9157779" cy="223610"/>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0" name="Groupe 9"/>
          <p:cNvGrpSpPr/>
          <p:nvPr/>
        </p:nvGrpSpPr>
        <p:grpSpPr>
          <a:xfrm>
            <a:off x="1474941" y="6432337"/>
            <a:ext cx="9157779" cy="223610"/>
            <a:chOff x="-13778" y="5750796"/>
            <a:chExt cx="9157778" cy="223610"/>
          </a:xfrm>
        </p:grpSpPr>
        <p:sp>
          <p:nvSpPr>
            <p:cNvPr id="11" name="Organigramme : Processus 10"/>
            <p:cNvSpPr/>
            <p:nvPr/>
          </p:nvSpPr>
          <p:spPr>
            <a:xfrm>
              <a:off x="-13778" y="5750796"/>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Organigramme : Processus 11"/>
            <p:cNvSpPr/>
            <p:nvPr/>
          </p:nvSpPr>
          <p:spPr>
            <a:xfrm>
              <a:off x="1786222" y="5752658"/>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3" name="Organigramme : Processus 12"/>
            <p:cNvSpPr/>
            <p:nvPr/>
          </p:nvSpPr>
          <p:spPr>
            <a:xfrm>
              <a:off x="7317070" y="5750796"/>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4" name="Organigramme : Processus 13"/>
            <p:cNvSpPr/>
            <p:nvPr/>
          </p:nvSpPr>
          <p:spPr>
            <a:xfrm>
              <a:off x="5386222" y="5758382"/>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5" name="Organigramme : Processus 14"/>
            <p:cNvSpPr/>
            <p:nvPr/>
          </p:nvSpPr>
          <p:spPr>
            <a:xfrm>
              <a:off x="3586222" y="5758382"/>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
        <p:nvSpPr>
          <p:cNvPr id="16" name="ZoneTexte 15"/>
          <p:cNvSpPr txBox="1"/>
          <p:nvPr/>
        </p:nvSpPr>
        <p:spPr>
          <a:xfrm>
            <a:off x="1524002" y="44627"/>
            <a:ext cx="4910089" cy="461665"/>
          </a:xfrm>
          <a:prstGeom prst="rect">
            <a:avLst/>
          </a:prstGeom>
          <a:noFill/>
        </p:spPr>
        <p:txBody>
          <a:bodyPr wrap="square" rtlCol="0">
            <a:spAutoFit/>
          </a:bodyPr>
          <a:lstStyle/>
          <a:p>
            <a:r>
              <a:rPr lang="fr-FR" sz="2400" b="1" dirty="0" smtClean="0">
                <a:solidFill>
                  <a:srgbClr val="002060"/>
                </a:solidFill>
                <a:latin typeface="Aharoni" panose="02010803020104030203" pitchFamily="2" charset="-79"/>
                <a:cs typeface="Aharoni" panose="02010803020104030203" pitchFamily="2" charset="-79"/>
              </a:rPr>
              <a:t>ANALYSE DE LA SITUATION</a:t>
            </a:r>
            <a:endParaRPr lang="fr-FR" sz="2400" b="1" dirty="0">
              <a:solidFill>
                <a:srgbClr val="002060"/>
              </a:solidFill>
              <a:latin typeface="Aharoni" panose="02010803020104030203" pitchFamily="2" charset="-79"/>
              <a:cs typeface="Aharoni" panose="02010803020104030203" pitchFamily="2" charset="-79"/>
            </a:endParaRPr>
          </a:p>
        </p:txBody>
      </p:sp>
      <p:sp>
        <p:nvSpPr>
          <p:cNvPr id="2" name="Rectangle 1"/>
          <p:cNvSpPr/>
          <p:nvPr/>
        </p:nvSpPr>
        <p:spPr>
          <a:xfrm>
            <a:off x="742681" y="1321978"/>
            <a:ext cx="8298288" cy="830997"/>
          </a:xfrm>
          <a:prstGeom prst="rect">
            <a:avLst/>
          </a:prstGeom>
        </p:spPr>
        <p:txBody>
          <a:bodyPr wrap="square">
            <a:spAutoFit/>
          </a:bodyPr>
          <a:lstStyle/>
          <a:p>
            <a:r>
              <a:rPr lang="fr-FR" sz="2400" b="1" dirty="0" smtClean="0">
                <a:solidFill>
                  <a:srgbClr val="1F497D">
                    <a:lumMod val="60000"/>
                    <a:lumOff val="40000"/>
                  </a:srgbClr>
                </a:solidFill>
                <a:cs typeface="Times New Roman" panose="02020603050405020304" pitchFamily="18" charset="0"/>
              </a:rPr>
              <a:t>Situation Epidémiologique</a:t>
            </a:r>
          </a:p>
          <a:p>
            <a:endParaRPr lang="fr-FR" sz="2400" dirty="0">
              <a:solidFill>
                <a:srgbClr val="002060"/>
              </a:solidFill>
              <a:cs typeface="Times New Roman" panose="02020603050405020304" pitchFamily="18" charset="0"/>
            </a:endParaRPr>
          </a:p>
        </p:txBody>
      </p:sp>
      <p:sp>
        <p:nvSpPr>
          <p:cNvPr id="19" name="ZoneTexte 18"/>
          <p:cNvSpPr txBox="1"/>
          <p:nvPr/>
        </p:nvSpPr>
        <p:spPr>
          <a:xfrm>
            <a:off x="6705601" y="5497292"/>
            <a:ext cx="5486399" cy="923330"/>
          </a:xfrm>
          <a:prstGeom prst="rect">
            <a:avLst/>
          </a:prstGeom>
          <a:noFill/>
        </p:spPr>
        <p:txBody>
          <a:bodyPr wrap="square" rtlCol="0">
            <a:spAutoFit/>
          </a:bodyPr>
          <a:lstStyle/>
          <a:p>
            <a:endParaRPr lang="fr-FR" dirty="0"/>
          </a:p>
          <a:p>
            <a:endParaRPr lang="fr-FR" dirty="0"/>
          </a:p>
          <a:p>
            <a:r>
              <a:rPr lang="fr-FR" dirty="0"/>
              <a:t> </a:t>
            </a:r>
            <a:r>
              <a:rPr lang="fr-FR" b="1" dirty="0">
                <a:solidFill>
                  <a:schemeClr val="tx2">
                    <a:lumMod val="40000"/>
                    <a:lumOff val="60000"/>
                  </a:schemeClr>
                </a:solidFill>
              </a:rPr>
              <a:t>Enquête nationale sur le Handicap </a:t>
            </a:r>
            <a:r>
              <a:rPr lang="fr-FR" b="1" dirty="0" smtClean="0">
                <a:solidFill>
                  <a:schemeClr val="tx2">
                    <a:lumMod val="40000"/>
                    <a:lumOff val="60000"/>
                  </a:schemeClr>
                </a:solidFill>
              </a:rPr>
              <a:t>2014</a:t>
            </a:r>
            <a:endParaRPr lang="fr-FR" dirty="0">
              <a:solidFill>
                <a:schemeClr val="tx2">
                  <a:lumMod val="40000"/>
                  <a:lumOff val="60000"/>
                </a:schemeClr>
              </a:solidFill>
            </a:endParaRPr>
          </a:p>
        </p:txBody>
      </p:sp>
      <p:sp>
        <p:nvSpPr>
          <p:cNvPr id="20" name="ZoneTexte 19"/>
          <p:cNvSpPr txBox="1"/>
          <p:nvPr/>
        </p:nvSpPr>
        <p:spPr>
          <a:xfrm>
            <a:off x="838215" y="2197052"/>
            <a:ext cx="7347471" cy="461665"/>
          </a:xfrm>
          <a:prstGeom prst="rect">
            <a:avLst/>
          </a:prstGeom>
          <a:noFill/>
        </p:spPr>
        <p:txBody>
          <a:bodyPr wrap="square" rtlCol="0">
            <a:spAutoFit/>
          </a:bodyPr>
          <a:lstStyle/>
          <a:p>
            <a:r>
              <a:rPr lang="fr-FR" sz="2400" dirty="0">
                <a:solidFill>
                  <a:srgbClr val="480000"/>
                </a:solidFill>
                <a:latin typeface="Gill Sans MT" panose="020B0502020104020203" pitchFamily="34" charset="0"/>
              </a:rPr>
              <a:t>Taux National de Prévalence du Handicap / Tranche d’âge</a:t>
            </a:r>
          </a:p>
        </p:txBody>
      </p:sp>
      <p:pic>
        <p:nvPicPr>
          <p:cNvPr id="3076" name="Picture 4"/>
          <p:cNvPicPr>
            <a:picLocks noChangeAspect="1" noChangeArrowheads="1"/>
          </p:cNvPicPr>
          <p:nvPr/>
        </p:nvPicPr>
        <p:blipFill>
          <a:blip r:embed="rId3"/>
          <a:srcRect/>
          <a:stretch>
            <a:fillRect/>
          </a:stretch>
        </p:blipFill>
        <p:spPr bwMode="auto">
          <a:xfrm>
            <a:off x="1081146" y="2702795"/>
            <a:ext cx="8058150" cy="2000250"/>
          </a:xfrm>
          <a:prstGeom prst="rect">
            <a:avLst/>
          </a:prstGeom>
          <a:noFill/>
          <a:ln w="9525">
            <a:noFill/>
            <a:miter lim="800000"/>
            <a:headEnd/>
            <a:tailEnd/>
          </a:ln>
          <a:effectLst/>
        </p:spPr>
      </p:pic>
    </p:spTree>
    <p:extLst>
      <p:ext uri="{BB962C8B-B14F-4D97-AF65-F5344CB8AC3E}">
        <p14:creationId xmlns:p14="http://schemas.microsoft.com/office/powerpoint/2010/main" val="21008514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1510221" y="613102"/>
            <a:ext cx="9157779" cy="223610"/>
            <a:chOff x="-13778" y="859154"/>
            <a:chExt cx="9157778" cy="223610"/>
          </a:xfrm>
        </p:grpSpPr>
        <p:sp>
          <p:nvSpPr>
            <p:cNvPr id="5" name="Organigramme : Processus 4"/>
            <p:cNvSpPr/>
            <p:nvPr/>
          </p:nvSpPr>
          <p:spPr>
            <a:xfrm>
              <a:off x="-13778" y="859154"/>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6" name="Organigramme : Processus 5"/>
            <p:cNvSpPr/>
            <p:nvPr/>
          </p:nvSpPr>
          <p:spPr>
            <a:xfrm>
              <a:off x="1786222" y="861016"/>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Organigramme : Processus 6"/>
            <p:cNvSpPr/>
            <p:nvPr/>
          </p:nvSpPr>
          <p:spPr>
            <a:xfrm>
              <a:off x="7317070" y="859154"/>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Organigramme : Processus 7"/>
            <p:cNvSpPr/>
            <p:nvPr/>
          </p:nvSpPr>
          <p:spPr>
            <a:xfrm>
              <a:off x="5386222" y="866740"/>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9" name="Organigramme : Processus 8"/>
            <p:cNvSpPr/>
            <p:nvPr/>
          </p:nvSpPr>
          <p:spPr>
            <a:xfrm>
              <a:off x="3586222" y="866740"/>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grpSp>
        <p:nvGrpSpPr>
          <p:cNvPr id="10" name="Groupe 9"/>
          <p:cNvGrpSpPr/>
          <p:nvPr/>
        </p:nvGrpSpPr>
        <p:grpSpPr>
          <a:xfrm>
            <a:off x="1474941" y="6432337"/>
            <a:ext cx="9157779" cy="223610"/>
            <a:chOff x="-13778" y="5750796"/>
            <a:chExt cx="9157778" cy="223610"/>
          </a:xfrm>
        </p:grpSpPr>
        <p:sp>
          <p:nvSpPr>
            <p:cNvPr id="11" name="Organigramme : Processus 10"/>
            <p:cNvSpPr/>
            <p:nvPr/>
          </p:nvSpPr>
          <p:spPr>
            <a:xfrm>
              <a:off x="-13778" y="5750796"/>
              <a:ext cx="1800000" cy="216024"/>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Organigramme : Processus 11"/>
            <p:cNvSpPr/>
            <p:nvPr/>
          </p:nvSpPr>
          <p:spPr>
            <a:xfrm>
              <a:off x="1786222" y="5752658"/>
              <a:ext cx="1800000" cy="216024"/>
            </a:xfrm>
            <a:prstGeom prst="flowChartProcess">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3" name="Organigramme : Processus 12"/>
            <p:cNvSpPr/>
            <p:nvPr/>
          </p:nvSpPr>
          <p:spPr>
            <a:xfrm>
              <a:off x="7317070" y="5750796"/>
              <a:ext cx="1826930" cy="216024"/>
            </a:xfrm>
            <a:prstGeom prst="flowChartProcess">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4" name="Organigramme : Processus 13"/>
            <p:cNvSpPr/>
            <p:nvPr/>
          </p:nvSpPr>
          <p:spPr>
            <a:xfrm>
              <a:off x="5386222" y="5758382"/>
              <a:ext cx="1944000" cy="216024"/>
            </a:xfrm>
            <a:prstGeom prst="flowChartProcess">
              <a:avLst/>
            </a:prstGeom>
            <a:solidFill>
              <a:schemeClr val="accent5">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5" name="Organigramme : Processus 14"/>
            <p:cNvSpPr/>
            <p:nvPr/>
          </p:nvSpPr>
          <p:spPr>
            <a:xfrm>
              <a:off x="3586222" y="5758382"/>
              <a:ext cx="1800000" cy="216024"/>
            </a:xfrm>
            <a:prstGeom prst="flowChartProcess">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grpSp>
      <p:sp>
        <p:nvSpPr>
          <p:cNvPr id="16" name="ZoneTexte 15"/>
          <p:cNvSpPr txBox="1"/>
          <p:nvPr/>
        </p:nvSpPr>
        <p:spPr>
          <a:xfrm>
            <a:off x="1524002" y="44627"/>
            <a:ext cx="4910089" cy="461665"/>
          </a:xfrm>
          <a:prstGeom prst="rect">
            <a:avLst/>
          </a:prstGeom>
          <a:noFill/>
        </p:spPr>
        <p:txBody>
          <a:bodyPr wrap="square" rtlCol="0">
            <a:spAutoFit/>
          </a:bodyPr>
          <a:lstStyle/>
          <a:p>
            <a:r>
              <a:rPr lang="fr-FR" sz="2400" b="1" dirty="0" smtClean="0">
                <a:solidFill>
                  <a:srgbClr val="002060"/>
                </a:solidFill>
                <a:latin typeface="Aharoni" panose="02010803020104030203" pitchFamily="2" charset="-79"/>
                <a:cs typeface="Aharoni" panose="02010803020104030203" pitchFamily="2" charset="-79"/>
              </a:rPr>
              <a:t>ANALYSE DE LA SITUATION</a:t>
            </a:r>
            <a:endParaRPr lang="fr-FR" sz="2400" b="1" dirty="0">
              <a:solidFill>
                <a:srgbClr val="002060"/>
              </a:solidFill>
              <a:latin typeface="Aharoni" panose="02010803020104030203" pitchFamily="2" charset="-79"/>
              <a:cs typeface="Aharoni" panose="02010803020104030203" pitchFamily="2" charset="-79"/>
            </a:endParaRPr>
          </a:p>
        </p:txBody>
      </p:sp>
      <p:sp>
        <p:nvSpPr>
          <p:cNvPr id="2" name="Rectangle 1"/>
          <p:cNvSpPr/>
          <p:nvPr/>
        </p:nvSpPr>
        <p:spPr>
          <a:xfrm>
            <a:off x="566539" y="743740"/>
            <a:ext cx="8298288" cy="830997"/>
          </a:xfrm>
          <a:prstGeom prst="rect">
            <a:avLst/>
          </a:prstGeom>
        </p:spPr>
        <p:txBody>
          <a:bodyPr wrap="square">
            <a:spAutoFit/>
          </a:bodyPr>
          <a:lstStyle/>
          <a:p>
            <a:endParaRPr lang="fr-FR" sz="2400" dirty="0" smtClean="0">
              <a:solidFill>
                <a:srgbClr val="002060"/>
              </a:solidFill>
              <a:cs typeface="Times New Roman" panose="02020603050405020304" pitchFamily="18" charset="0"/>
            </a:endParaRPr>
          </a:p>
          <a:p>
            <a:endParaRPr lang="fr-FR" sz="2400" dirty="0">
              <a:solidFill>
                <a:srgbClr val="002060"/>
              </a:solidFill>
              <a:cs typeface="Times New Roman" panose="02020603050405020304" pitchFamily="18" charset="0"/>
            </a:endParaRPr>
          </a:p>
        </p:txBody>
      </p:sp>
      <p:sp>
        <p:nvSpPr>
          <p:cNvPr id="19" name="ZoneTexte 18"/>
          <p:cNvSpPr txBox="1"/>
          <p:nvPr/>
        </p:nvSpPr>
        <p:spPr>
          <a:xfrm>
            <a:off x="6687050" y="5749243"/>
            <a:ext cx="5486399" cy="369332"/>
          </a:xfrm>
          <a:prstGeom prst="rect">
            <a:avLst/>
          </a:prstGeom>
          <a:noFill/>
        </p:spPr>
        <p:txBody>
          <a:bodyPr wrap="square" rtlCol="0">
            <a:spAutoFit/>
          </a:bodyPr>
          <a:lstStyle/>
          <a:p>
            <a:r>
              <a:rPr lang="fr-FR" dirty="0" smtClean="0">
                <a:solidFill>
                  <a:schemeClr val="tx2">
                    <a:lumMod val="60000"/>
                    <a:lumOff val="40000"/>
                  </a:schemeClr>
                </a:solidFill>
              </a:rPr>
              <a:t>Enquête nationale sur le Handicap 2014</a:t>
            </a:r>
            <a:endParaRPr lang="fr-FR" dirty="0">
              <a:solidFill>
                <a:schemeClr val="tx2">
                  <a:lumMod val="60000"/>
                  <a:lumOff val="40000"/>
                </a:schemeClr>
              </a:solidFill>
            </a:endParaRPr>
          </a:p>
        </p:txBody>
      </p:sp>
      <p:sp>
        <p:nvSpPr>
          <p:cNvPr id="20" name="Rectangle 19"/>
          <p:cNvSpPr/>
          <p:nvPr/>
        </p:nvSpPr>
        <p:spPr>
          <a:xfrm>
            <a:off x="876424" y="1408226"/>
            <a:ext cx="11315576" cy="738664"/>
          </a:xfrm>
          <a:prstGeom prst="rect">
            <a:avLst/>
          </a:prstGeom>
        </p:spPr>
        <p:txBody>
          <a:bodyPr wrap="square">
            <a:spAutoFit/>
          </a:bodyPr>
          <a:lstStyle/>
          <a:p>
            <a:endParaRPr lang="fr-FR" dirty="0"/>
          </a:p>
          <a:p>
            <a:endParaRPr lang="fr-FR" sz="2400" dirty="0">
              <a:solidFill>
                <a:schemeClr val="accent5">
                  <a:lumMod val="50000"/>
                </a:schemeClr>
              </a:solidFill>
              <a:latin typeface="Arial" panose="020B0604020202020204" pitchFamily="34" charset="0"/>
              <a:cs typeface="Arial" panose="020B0604020202020204" pitchFamily="34" charset="0"/>
            </a:endParaRPr>
          </a:p>
        </p:txBody>
      </p:sp>
      <p:sp>
        <p:nvSpPr>
          <p:cNvPr id="21" name="Rectangle 20"/>
          <p:cNvSpPr/>
          <p:nvPr/>
        </p:nvSpPr>
        <p:spPr>
          <a:xfrm>
            <a:off x="876424" y="1760573"/>
            <a:ext cx="11315576" cy="738664"/>
          </a:xfrm>
          <a:prstGeom prst="rect">
            <a:avLst/>
          </a:prstGeom>
        </p:spPr>
        <p:txBody>
          <a:bodyPr wrap="square">
            <a:spAutoFit/>
          </a:bodyPr>
          <a:lstStyle/>
          <a:p>
            <a:endParaRPr lang="fr-FR" dirty="0"/>
          </a:p>
          <a:p>
            <a:endParaRPr lang="fr-FR" sz="2400" dirty="0">
              <a:solidFill>
                <a:schemeClr val="accent5">
                  <a:lumMod val="50000"/>
                </a:schemeClr>
              </a:solidFill>
              <a:latin typeface="Arial" panose="020B0604020202020204" pitchFamily="34" charset="0"/>
              <a:cs typeface="Arial" panose="020B0604020202020204" pitchFamily="34" charset="0"/>
            </a:endParaRPr>
          </a:p>
        </p:txBody>
      </p:sp>
      <p:pic>
        <p:nvPicPr>
          <p:cNvPr id="28" name="Image 27"/>
          <p:cNvPicPr>
            <a:picLocks noChangeAspect="1"/>
          </p:cNvPicPr>
          <p:nvPr/>
        </p:nvPicPr>
        <p:blipFill>
          <a:blip r:embed="rId3"/>
          <a:stretch>
            <a:fillRect/>
          </a:stretch>
        </p:blipFill>
        <p:spPr>
          <a:xfrm>
            <a:off x="6977952" y="2094140"/>
            <a:ext cx="1089873" cy="2019300"/>
          </a:xfrm>
          <a:prstGeom prst="rect">
            <a:avLst/>
          </a:prstGeom>
        </p:spPr>
      </p:pic>
      <p:pic>
        <p:nvPicPr>
          <p:cNvPr id="29" name="Image 28"/>
          <p:cNvPicPr>
            <a:picLocks noChangeAspect="1"/>
          </p:cNvPicPr>
          <p:nvPr/>
        </p:nvPicPr>
        <p:blipFill>
          <a:blip r:embed="rId4"/>
          <a:stretch>
            <a:fillRect/>
          </a:stretch>
        </p:blipFill>
        <p:spPr>
          <a:xfrm>
            <a:off x="5753605" y="2456089"/>
            <a:ext cx="1224347" cy="1657350"/>
          </a:xfrm>
          <a:prstGeom prst="rect">
            <a:avLst/>
          </a:prstGeom>
        </p:spPr>
      </p:pic>
      <p:sp>
        <p:nvSpPr>
          <p:cNvPr id="30" name="ZoneTexte 29"/>
          <p:cNvSpPr txBox="1"/>
          <p:nvPr/>
        </p:nvSpPr>
        <p:spPr>
          <a:xfrm>
            <a:off x="7005682" y="4198677"/>
            <a:ext cx="2195672" cy="253916"/>
          </a:xfrm>
          <a:prstGeom prst="rect">
            <a:avLst/>
          </a:prstGeom>
          <a:noFill/>
        </p:spPr>
        <p:txBody>
          <a:bodyPr wrap="square" rtlCol="0">
            <a:spAutoFit/>
          </a:bodyPr>
          <a:lstStyle/>
          <a:p>
            <a:r>
              <a:rPr lang="fr-FR" sz="1050" b="1" dirty="0" smtClean="0">
                <a:solidFill>
                  <a:srgbClr val="C00000"/>
                </a:solidFill>
              </a:rPr>
              <a:t>Communication</a:t>
            </a:r>
            <a:endParaRPr lang="fr-FR" sz="1050" b="1" dirty="0">
              <a:solidFill>
                <a:srgbClr val="C00000"/>
              </a:solidFill>
            </a:endParaRPr>
          </a:p>
        </p:txBody>
      </p:sp>
      <p:sp>
        <p:nvSpPr>
          <p:cNvPr id="31" name="ZoneTexte 30"/>
          <p:cNvSpPr txBox="1"/>
          <p:nvPr/>
        </p:nvSpPr>
        <p:spPr>
          <a:xfrm>
            <a:off x="5533641" y="4224086"/>
            <a:ext cx="2239239" cy="253916"/>
          </a:xfrm>
          <a:prstGeom prst="rect">
            <a:avLst/>
          </a:prstGeom>
          <a:noFill/>
        </p:spPr>
        <p:txBody>
          <a:bodyPr wrap="square" rtlCol="0">
            <a:spAutoFit/>
          </a:bodyPr>
          <a:lstStyle/>
          <a:p>
            <a:r>
              <a:rPr lang="fr-FR" sz="1050" b="1" dirty="0" smtClean="0">
                <a:solidFill>
                  <a:srgbClr val="C00000"/>
                </a:solidFill>
              </a:rPr>
              <a:t>Soins personnels</a:t>
            </a:r>
            <a:endParaRPr lang="fr-FR" sz="1050" b="1" dirty="0">
              <a:solidFill>
                <a:srgbClr val="C00000"/>
              </a:solidFill>
            </a:endParaRPr>
          </a:p>
        </p:txBody>
      </p:sp>
      <p:pic>
        <p:nvPicPr>
          <p:cNvPr id="32" name="Image 31"/>
          <p:cNvPicPr>
            <a:picLocks noChangeAspect="1"/>
          </p:cNvPicPr>
          <p:nvPr/>
        </p:nvPicPr>
        <p:blipFill>
          <a:blip r:embed="rId5"/>
          <a:stretch>
            <a:fillRect/>
          </a:stretch>
        </p:blipFill>
        <p:spPr>
          <a:xfrm>
            <a:off x="7717898" y="4902393"/>
            <a:ext cx="2445204" cy="419100"/>
          </a:xfrm>
          <a:prstGeom prst="rect">
            <a:avLst/>
          </a:prstGeom>
        </p:spPr>
      </p:pic>
      <p:sp>
        <p:nvSpPr>
          <p:cNvPr id="3" name="Rectangle 2"/>
          <p:cNvSpPr/>
          <p:nvPr/>
        </p:nvSpPr>
        <p:spPr>
          <a:xfrm>
            <a:off x="1425379" y="950262"/>
            <a:ext cx="3559308" cy="461665"/>
          </a:xfrm>
          <a:prstGeom prst="rect">
            <a:avLst/>
          </a:prstGeom>
        </p:spPr>
        <p:txBody>
          <a:bodyPr wrap="none">
            <a:spAutoFit/>
          </a:bodyPr>
          <a:lstStyle/>
          <a:p>
            <a:pPr lvl="0"/>
            <a:r>
              <a:rPr lang="fr-FR" sz="2400" b="1" dirty="0">
                <a:solidFill>
                  <a:srgbClr val="1F497D">
                    <a:lumMod val="60000"/>
                    <a:lumOff val="40000"/>
                  </a:srgbClr>
                </a:solidFill>
                <a:cs typeface="Times New Roman" panose="02020603050405020304" pitchFamily="18" charset="0"/>
              </a:rPr>
              <a:t>Situation Epidémiologique</a:t>
            </a:r>
          </a:p>
        </p:txBody>
      </p:sp>
      <p:pic>
        <p:nvPicPr>
          <p:cNvPr id="2050" name="Picture 2"/>
          <p:cNvPicPr>
            <a:picLocks noChangeAspect="1" noChangeArrowheads="1"/>
          </p:cNvPicPr>
          <p:nvPr/>
        </p:nvPicPr>
        <p:blipFill>
          <a:blip r:embed="rId6"/>
          <a:srcRect/>
          <a:stretch>
            <a:fillRect/>
          </a:stretch>
        </p:blipFill>
        <p:spPr bwMode="auto">
          <a:xfrm>
            <a:off x="4603803" y="2729757"/>
            <a:ext cx="1177402" cy="1390767"/>
          </a:xfrm>
          <a:prstGeom prst="rect">
            <a:avLst/>
          </a:prstGeom>
          <a:noFill/>
          <a:ln w="9525">
            <a:noFill/>
            <a:miter lim="800000"/>
            <a:headEnd/>
            <a:tailEnd/>
          </a:ln>
          <a:effectLst/>
        </p:spPr>
      </p:pic>
      <p:sp>
        <p:nvSpPr>
          <p:cNvPr id="34" name="ZoneTexte 33"/>
          <p:cNvSpPr txBox="1"/>
          <p:nvPr/>
        </p:nvSpPr>
        <p:spPr>
          <a:xfrm>
            <a:off x="4876809" y="4236715"/>
            <a:ext cx="742278" cy="253916"/>
          </a:xfrm>
          <a:prstGeom prst="rect">
            <a:avLst/>
          </a:prstGeom>
          <a:noFill/>
        </p:spPr>
        <p:txBody>
          <a:bodyPr wrap="square" rtlCol="0">
            <a:spAutoFit/>
          </a:bodyPr>
          <a:lstStyle/>
          <a:p>
            <a:r>
              <a:rPr lang="fr-FR" sz="1050" b="1" dirty="0" smtClean="0">
                <a:solidFill>
                  <a:srgbClr val="C00000"/>
                </a:solidFill>
              </a:rPr>
              <a:t>Mémoire</a:t>
            </a:r>
          </a:p>
        </p:txBody>
      </p:sp>
      <p:pic>
        <p:nvPicPr>
          <p:cNvPr id="2051" name="Picture 3"/>
          <p:cNvPicPr>
            <a:picLocks noChangeAspect="1" noChangeArrowheads="1"/>
          </p:cNvPicPr>
          <p:nvPr/>
        </p:nvPicPr>
        <p:blipFill>
          <a:blip r:embed="rId7"/>
          <a:srcRect/>
          <a:stretch>
            <a:fillRect/>
          </a:stretch>
        </p:blipFill>
        <p:spPr bwMode="auto">
          <a:xfrm>
            <a:off x="3746580" y="2931423"/>
            <a:ext cx="1041634" cy="1182016"/>
          </a:xfrm>
          <a:prstGeom prst="rect">
            <a:avLst/>
          </a:prstGeom>
          <a:noFill/>
          <a:ln w="9525">
            <a:noFill/>
            <a:miter lim="800000"/>
            <a:headEnd/>
            <a:tailEnd/>
          </a:ln>
          <a:effectLst/>
        </p:spPr>
      </p:pic>
      <p:sp>
        <p:nvSpPr>
          <p:cNvPr id="35" name="ZoneTexte 34"/>
          <p:cNvSpPr txBox="1"/>
          <p:nvPr/>
        </p:nvSpPr>
        <p:spPr>
          <a:xfrm>
            <a:off x="4019662" y="4249629"/>
            <a:ext cx="1183341" cy="253916"/>
          </a:xfrm>
          <a:prstGeom prst="rect">
            <a:avLst/>
          </a:prstGeom>
          <a:noFill/>
        </p:spPr>
        <p:txBody>
          <a:bodyPr wrap="square" rtlCol="0">
            <a:spAutoFit/>
          </a:bodyPr>
          <a:lstStyle/>
          <a:p>
            <a:r>
              <a:rPr lang="fr-FR" sz="1050" b="1" dirty="0" smtClean="0">
                <a:solidFill>
                  <a:srgbClr val="C00000"/>
                </a:solidFill>
              </a:rPr>
              <a:t>Mobilité</a:t>
            </a:r>
          </a:p>
        </p:txBody>
      </p:sp>
      <p:pic>
        <p:nvPicPr>
          <p:cNvPr id="2052" name="Picture 4"/>
          <p:cNvPicPr>
            <a:picLocks noChangeAspect="1" noChangeArrowheads="1"/>
          </p:cNvPicPr>
          <p:nvPr/>
        </p:nvPicPr>
        <p:blipFill>
          <a:blip r:embed="rId8"/>
          <a:srcRect/>
          <a:stretch>
            <a:fillRect/>
          </a:stretch>
        </p:blipFill>
        <p:spPr bwMode="auto">
          <a:xfrm>
            <a:off x="2770103" y="2833914"/>
            <a:ext cx="1120775" cy="1279525"/>
          </a:xfrm>
          <a:prstGeom prst="rect">
            <a:avLst/>
          </a:prstGeom>
          <a:noFill/>
          <a:ln w="9525">
            <a:noFill/>
            <a:miter lim="800000"/>
            <a:headEnd/>
            <a:tailEnd/>
          </a:ln>
          <a:effectLst/>
        </p:spPr>
      </p:pic>
      <p:sp>
        <p:nvSpPr>
          <p:cNvPr id="36" name="ZoneTexte 35"/>
          <p:cNvSpPr txBox="1"/>
          <p:nvPr/>
        </p:nvSpPr>
        <p:spPr>
          <a:xfrm>
            <a:off x="3207524" y="4242544"/>
            <a:ext cx="1161826" cy="253916"/>
          </a:xfrm>
          <a:prstGeom prst="rect">
            <a:avLst/>
          </a:prstGeom>
          <a:noFill/>
        </p:spPr>
        <p:txBody>
          <a:bodyPr wrap="square" rtlCol="0">
            <a:spAutoFit/>
          </a:bodyPr>
          <a:lstStyle/>
          <a:p>
            <a:r>
              <a:rPr lang="fr-FR" sz="1050" b="1" dirty="0" smtClean="0">
                <a:solidFill>
                  <a:srgbClr val="C00000"/>
                </a:solidFill>
              </a:rPr>
              <a:t>Audition</a:t>
            </a:r>
          </a:p>
        </p:txBody>
      </p:sp>
      <p:pic>
        <p:nvPicPr>
          <p:cNvPr id="2053" name="Picture 5"/>
          <p:cNvPicPr>
            <a:picLocks noChangeAspect="1" noChangeArrowheads="1"/>
          </p:cNvPicPr>
          <p:nvPr/>
        </p:nvPicPr>
        <p:blipFill>
          <a:blip r:embed="rId9"/>
          <a:srcRect/>
          <a:stretch>
            <a:fillRect/>
          </a:stretch>
        </p:blipFill>
        <p:spPr bwMode="auto">
          <a:xfrm>
            <a:off x="1681836" y="2740511"/>
            <a:ext cx="1222375" cy="1428750"/>
          </a:xfrm>
          <a:prstGeom prst="rect">
            <a:avLst/>
          </a:prstGeom>
          <a:noFill/>
          <a:ln w="9525">
            <a:noFill/>
            <a:miter lim="800000"/>
            <a:headEnd/>
            <a:tailEnd/>
          </a:ln>
          <a:effectLst/>
        </p:spPr>
      </p:pic>
      <p:sp>
        <p:nvSpPr>
          <p:cNvPr id="37" name="ZoneTexte 36"/>
          <p:cNvSpPr txBox="1"/>
          <p:nvPr/>
        </p:nvSpPr>
        <p:spPr>
          <a:xfrm>
            <a:off x="2135054" y="4225083"/>
            <a:ext cx="1065007" cy="253916"/>
          </a:xfrm>
          <a:prstGeom prst="rect">
            <a:avLst/>
          </a:prstGeom>
          <a:noFill/>
        </p:spPr>
        <p:txBody>
          <a:bodyPr wrap="square" rtlCol="0">
            <a:spAutoFit/>
          </a:bodyPr>
          <a:lstStyle/>
          <a:p>
            <a:r>
              <a:rPr lang="fr-FR" sz="1050" b="1" dirty="0" smtClean="0">
                <a:solidFill>
                  <a:srgbClr val="C00000"/>
                </a:solidFill>
              </a:rPr>
              <a:t>Vision</a:t>
            </a:r>
          </a:p>
        </p:txBody>
      </p:sp>
      <p:sp>
        <p:nvSpPr>
          <p:cNvPr id="38" name="Rectangle 37"/>
          <p:cNvSpPr/>
          <p:nvPr/>
        </p:nvSpPr>
        <p:spPr>
          <a:xfrm>
            <a:off x="904181" y="1446632"/>
            <a:ext cx="9258921" cy="830997"/>
          </a:xfrm>
          <a:prstGeom prst="rect">
            <a:avLst/>
          </a:prstGeom>
        </p:spPr>
        <p:txBody>
          <a:bodyPr wrap="square">
            <a:spAutoFit/>
          </a:bodyPr>
          <a:lstStyle/>
          <a:p>
            <a:endParaRPr lang="fr-FR" sz="2400" b="0" i="0" u="none" strike="noStrike" baseline="0" dirty="0" smtClean="0">
              <a:solidFill>
                <a:srgbClr val="000000"/>
              </a:solidFill>
              <a:latin typeface="Gill Sans MT" panose="020B0502020104020203" pitchFamily="34" charset="0"/>
            </a:endParaRPr>
          </a:p>
          <a:p>
            <a:r>
              <a:rPr lang="fr-FR" sz="2400" dirty="0">
                <a:solidFill>
                  <a:srgbClr val="480000"/>
                </a:solidFill>
                <a:latin typeface="Gill Sans MT" panose="020B0502020104020203" pitchFamily="34" charset="0"/>
              </a:rPr>
              <a:t>Répartition des PSH selon le domaine d’incapacité et les tranches d’âges</a:t>
            </a:r>
          </a:p>
        </p:txBody>
      </p:sp>
    </p:spTree>
    <p:extLst>
      <p:ext uri="{BB962C8B-B14F-4D97-AF65-F5344CB8AC3E}">
        <p14:creationId xmlns:p14="http://schemas.microsoft.com/office/powerpoint/2010/main" val="2480240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3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0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5090</TotalTime>
  <Words>2664</Words>
  <Application>Microsoft Office PowerPoint</Application>
  <PresentationFormat>Grand écran</PresentationFormat>
  <Paragraphs>255</Paragraphs>
  <Slides>20</Slides>
  <Notes>19</Notes>
  <HiddenSlides>0</HiddenSlides>
  <MMClips>0</MMClips>
  <ScaleCrop>false</ScaleCrop>
  <HeadingPairs>
    <vt:vector size="6" baseType="variant">
      <vt:variant>
        <vt:lpstr>Polices utilisées</vt:lpstr>
      </vt:variant>
      <vt:variant>
        <vt:i4>12</vt:i4>
      </vt:variant>
      <vt:variant>
        <vt:lpstr>Thème</vt:lpstr>
      </vt:variant>
      <vt:variant>
        <vt:i4>3</vt:i4>
      </vt:variant>
      <vt:variant>
        <vt:lpstr>Titres des diapositives</vt:lpstr>
      </vt:variant>
      <vt:variant>
        <vt:i4>20</vt:i4>
      </vt:variant>
    </vt:vector>
  </HeadingPairs>
  <TitlesOfParts>
    <vt:vector size="35" baseType="lpstr">
      <vt:lpstr>Aharoni</vt:lpstr>
      <vt:lpstr>Arial</vt:lpstr>
      <vt:lpstr>Arial Narrow</vt:lpstr>
      <vt:lpstr>Calibri</vt:lpstr>
      <vt:lpstr>Cambria</vt:lpstr>
      <vt:lpstr>Cambria Math</vt:lpstr>
      <vt:lpstr>Gill Sans MT</vt:lpstr>
      <vt:lpstr>Times New Roman</vt:lpstr>
      <vt:lpstr>TimesNewRomanPS-BoldMT</vt:lpstr>
      <vt:lpstr>TimesNewRomanPSMT</vt:lpstr>
      <vt:lpstr>Trebuchet MS</vt:lpstr>
      <vt:lpstr>Wingdings</vt:lpstr>
      <vt:lpstr>3_Thème Office</vt:lpstr>
      <vt:lpstr>4_Thème Office</vt:lpstr>
      <vt:lpstr>10_Thème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ANALYSE DE LA SITUATION : PRINCIPAUX ACQUIS   </vt:lpstr>
      <vt:lpstr>ANALYSE DE LA SITUATION: PRINCIPAUX ACQUIS</vt:lpstr>
      <vt:lpstr>    </vt:lpstr>
      <vt:lpstr>    </vt:lpstr>
      <vt:lpstr>    </vt:lpstr>
      <vt:lpstr>    </vt:lpstr>
      <vt:lpstr>    </vt:lpstr>
      <vt:lpstr>    </vt:lpstr>
      <vt:lpstr>       </vt:lpstr>
      <vt:lpstr>Merci pour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wildtechnologie</dc:creator>
  <cp:lastModifiedBy>HP Inc.</cp:lastModifiedBy>
  <cp:revision>248</cp:revision>
  <dcterms:created xsi:type="dcterms:W3CDTF">2018-12-30T13:59:15Z</dcterms:created>
  <dcterms:modified xsi:type="dcterms:W3CDTF">2019-01-07T12:34:39Z</dcterms:modified>
</cp:coreProperties>
</file>